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067300"/>
          </a:xfrm>
          <a:custGeom>
            <a:avLst/>
            <a:gdLst/>
            <a:ahLst/>
            <a:cxnLst/>
            <a:rect l="l" t="t" r="r" b="b"/>
            <a:pathLst>
              <a:path w="12192000" h="5067300">
                <a:moveTo>
                  <a:pt x="0" y="5067300"/>
                </a:moveTo>
                <a:lnTo>
                  <a:pt x="12192000" y="5067300"/>
                </a:lnTo>
                <a:lnTo>
                  <a:pt x="12192000" y="0"/>
                </a:lnTo>
                <a:lnTo>
                  <a:pt x="0" y="0"/>
                </a:lnTo>
                <a:lnTo>
                  <a:pt x="0" y="506730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067300"/>
            <a:ext cx="12192000" cy="1790700"/>
          </a:xfrm>
          <a:custGeom>
            <a:avLst/>
            <a:gdLst/>
            <a:ahLst/>
            <a:cxnLst/>
            <a:rect l="l" t="t" r="r" b="b"/>
            <a:pathLst>
              <a:path w="12192000" h="1790700">
                <a:moveTo>
                  <a:pt x="12192000" y="0"/>
                </a:moveTo>
                <a:lnTo>
                  <a:pt x="0" y="0"/>
                </a:lnTo>
                <a:lnTo>
                  <a:pt x="0" y="1790700"/>
                </a:lnTo>
                <a:lnTo>
                  <a:pt x="12192000" y="1790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220" y="5663282"/>
            <a:ext cx="4933589" cy="61600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231236" y="723976"/>
            <a:ext cx="2961005" cy="2335530"/>
          </a:xfrm>
          <a:custGeom>
            <a:avLst/>
            <a:gdLst/>
            <a:ahLst/>
            <a:cxnLst/>
            <a:rect l="l" t="t" r="r" b="b"/>
            <a:pathLst>
              <a:path w="2961004" h="2335530">
                <a:moveTo>
                  <a:pt x="2960763" y="0"/>
                </a:moveTo>
                <a:lnTo>
                  <a:pt x="166814" y="0"/>
                </a:lnTo>
                <a:lnTo>
                  <a:pt x="122562" y="5979"/>
                </a:lnTo>
                <a:lnTo>
                  <a:pt x="82740" y="22843"/>
                </a:lnTo>
                <a:lnTo>
                  <a:pt x="48960" y="48979"/>
                </a:lnTo>
                <a:lnTo>
                  <a:pt x="22835" y="82773"/>
                </a:lnTo>
                <a:lnTo>
                  <a:pt x="5977" y="122615"/>
                </a:lnTo>
                <a:lnTo>
                  <a:pt x="0" y="166890"/>
                </a:lnTo>
                <a:lnTo>
                  <a:pt x="0" y="2335060"/>
                </a:lnTo>
                <a:lnTo>
                  <a:pt x="2960763" y="2335060"/>
                </a:lnTo>
                <a:lnTo>
                  <a:pt x="2960763" y="0"/>
                </a:lnTo>
                <a:close/>
              </a:path>
            </a:pathLst>
          </a:custGeom>
          <a:solidFill>
            <a:srgbClr val="00A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0980" y="1257475"/>
            <a:ext cx="543052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048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48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48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483" y="0"/>
            <a:ext cx="11956516" cy="623699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29553" y="6374994"/>
            <a:ext cx="1236345" cy="347980"/>
          </a:xfrm>
          <a:custGeom>
            <a:avLst/>
            <a:gdLst/>
            <a:ahLst/>
            <a:cxnLst/>
            <a:rect l="l" t="t" r="r" b="b"/>
            <a:pathLst>
              <a:path w="1236345" h="347979">
                <a:moveTo>
                  <a:pt x="932351" y="210249"/>
                </a:moveTo>
                <a:lnTo>
                  <a:pt x="731175" y="210249"/>
                </a:lnTo>
                <a:lnTo>
                  <a:pt x="740247" y="169149"/>
                </a:lnTo>
                <a:lnTo>
                  <a:pt x="754618" y="132618"/>
                </a:lnTo>
                <a:lnTo>
                  <a:pt x="796858" y="73101"/>
                </a:lnTo>
                <a:lnTo>
                  <a:pt x="853099" y="31374"/>
                </a:lnTo>
                <a:lnTo>
                  <a:pt x="918543" y="7115"/>
                </a:lnTo>
                <a:lnTo>
                  <a:pt x="988391" y="0"/>
                </a:lnTo>
                <a:lnTo>
                  <a:pt x="1023468" y="2769"/>
                </a:lnTo>
                <a:lnTo>
                  <a:pt x="1090929" y="20762"/>
                </a:lnTo>
                <a:lnTo>
                  <a:pt x="1150801" y="55090"/>
                </a:lnTo>
                <a:lnTo>
                  <a:pt x="1198287" y="105428"/>
                </a:lnTo>
                <a:lnTo>
                  <a:pt x="1228590" y="171454"/>
                </a:lnTo>
                <a:lnTo>
                  <a:pt x="1233292" y="196766"/>
                </a:lnTo>
                <a:lnTo>
                  <a:pt x="932351" y="196766"/>
                </a:lnTo>
                <a:lnTo>
                  <a:pt x="932351" y="210249"/>
                </a:lnTo>
                <a:close/>
              </a:path>
              <a:path w="1236345" h="347979">
                <a:moveTo>
                  <a:pt x="1235797" y="210249"/>
                </a:moveTo>
                <a:lnTo>
                  <a:pt x="1032362" y="210249"/>
                </a:lnTo>
                <a:lnTo>
                  <a:pt x="1032362" y="196766"/>
                </a:lnTo>
                <a:lnTo>
                  <a:pt x="1233292" y="196766"/>
                </a:lnTo>
                <a:lnTo>
                  <a:pt x="1235797" y="210249"/>
                </a:lnTo>
                <a:close/>
              </a:path>
              <a:path w="1236345" h="347979">
                <a:moveTo>
                  <a:pt x="58584" y="208952"/>
                </a:moveTo>
                <a:lnTo>
                  <a:pt x="50437" y="197539"/>
                </a:lnTo>
                <a:lnTo>
                  <a:pt x="35679" y="170502"/>
                </a:lnTo>
                <a:lnTo>
                  <a:pt x="28925" y="139066"/>
                </a:lnTo>
                <a:lnTo>
                  <a:pt x="28835" y="138647"/>
                </a:lnTo>
                <a:lnTo>
                  <a:pt x="44431" y="112781"/>
                </a:lnTo>
                <a:lnTo>
                  <a:pt x="130148" y="57146"/>
                </a:lnTo>
                <a:lnTo>
                  <a:pt x="136485" y="52588"/>
                </a:lnTo>
                <a:lnTo>
                  <a:pt x="149535" y="40276"/>
                </a:lnTo>
                <a:lnTo>
                  <a:pt x="160357" y="22254"/>
                </a:lnTo>
                <a:lnTo>
                  <a:pt x="160008" y="567"/>
                </a:lnTo>
                <a:lnTo>
                  <a:pt x="168151" y="11983"/>
                </a:lnTo>
                <a:lnTo>
                  <a:pt x="182902" y="39025"/>
                </a:lnTo>
                <a:lnTo>
                  <a:pt x="189740" y="70884"/>
                </a:lnTo>
                <a:lnTo>
                  <a:pt x="174144" y="96750"/>
                </a:lnTo>
                <a:lnTo>
                  <a:pt x="88431" y="152385"/>
                </a:lnTo>
                <a:lnTo>
                  <a:pt x="82096" y="156943"/>
                </a:lnTo>
                <a:lnTo>
                  <a:pt x="69049" y="169254"/>
                </a:lnTo>
                <a:lnTo>
                  <a:pt x="58232" y="187272"/>
                </a:lnTo>
                <a:lnTo>
                  <a:pt x="58584" y="208952"/>
                </a:lnTo>
                <a:close/>
              </a:path>
              <a:path w="1236345" h="347979">
                <a:moveTo>
                  <a:pt x="29748" y="347452"/>
                </a:moveTo>
                <a:lnTo>
                  <a:pt x="21601" y="336038"/>
                </a:lnTo>
                <a:lnTo>
                  <a:pt x="6843" y="309002"/>
                </a:lnTo>
                <a:lnTo>
                  <a:pt x="0" y="277148"/>
                </a:lnTo>
                <a:lnTo>
                  <a:pt x="15596" y="251285"/>
                </a:lnTo>
                <a:lnTo>
                  <a:pt x="101321" y="195646"/>
                </a:lnTo>
                <a:lnTo>
                  <a:pt x="107656" y="191086"/>
                </a:lnTo>
                <a:lnTo>
                  <a:pt x="120703" y="178772"/>
                </a:lnTo>
                <a:lnTo>
                  <a:pt x="131519" y="160750"/>
                </a:lnTo>
                <a:lnTo>
                  <a:pt x="131164" y="139066"/>
                </a:lnTo>
                <a:lnTo>
                  <a:pt x="139311" y="150481"/>
                </a:lnTo>
                <a:lnTo>
                  <a:pt x="154068" y="177519"/>
                </a:lnTo>
                <a:lnTo>
                  <a:pt x="160819" y="208952"/>
                </a:lnTo>
                <a:lnTo>
                  <a:pt x="160910" y="209376"/>
                </a:lnTo>
                <a:lnTo>
                  <a:pt x="145313" y="235245"/>
                </a:lnTo>
                <a:lnTo>
                  <a:pt x="59600" y="290884"/>
                </a:lnTo>
                <a:lnTo>
                  <a:pt x="53264" y="295441"/>
                </a:lnTo>
                <a:lnTo>
                  <a:pt x="40217" y="307750"/>
                </a:lnTo>
                <a:lnTo>
                  <a:pt x="29398" y="325768"/>
                </a:lnTo>
                <a:lnTo>
                  <a:pt x="29748" y="347452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528" y="6397604"/>
            <a:ext cx="182958" cy="16733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42251" y="6455176"/>
            <a:ext cx="1628775" cy="267970"/>
          </a:xfrm>
          <a:custGeom>
            <a:avLst/>
            <a:gdLst/>
            <a:ahLst/>
            <a:cxnLst/>
            <a:rect l="l" t="t" r="r" b="b"/>
            <a:pathLst>
              <a:path w="1628775" h="267970">
                <a:moveTo>
                  <a:pt x="1209425" y="267894"/>
                </a:moveTo>
                <a:lnTo>
                  <a:pt x="1168854" y="262861"/>
                </a:lnTo>
                <a:lnTo>
                  <a:pt x="1139266" y="249436"/>
                </a:lnTo>
                <a:lnTo>
                  <a:pt x="1121152" y="229588"/>
                </a:lnTo>
                <a:lnTo>
                  <a:pt x="1115004" y="205283"/>
                </a:lnTo>
                <a:lnTo>
                  <a:pt x="1121815" y="181036"/>
                </a:lnTo>
                <a:lnTo>
                  <a:pt x="1141155" y="161321"/>
                </a:lnTo>
                <a:lnTo>
                  <a:pt x="1171387" y="147983"/>
                </a:lnTo>
                <a:lnTo>
                  <a:pt x="1210874" y="142865"/>
                </a:lnTo>
                <a:lnTo>
                  <a:pt x="1228327" y="144064"/>
                </a:lnTo>
                <a:lnTo>
                  <a:pt x="1242767" y="146736"/>
                </a:lnTo>
                <a:lnTo>
                  <a:pt x="1254746" y="149492"/>
                </a:lnTo>
                <a:lnTo>
                  <a:pt x="1264817" y="150941"/>
                </a:lnTo>
                <a:lnTo>
                  <a:pt x="1281575" y="150941"/>
                </a:lnTo>
                <a:lnTo>
                  <a:pt x="1281575" y="152578"/>
                </a:lnTo>
                <a:lnTo>
                  <a:pt x="1217525" y="152578"/>
                </a:lnTo>
                <a:lnTo>
                  <a:pt x="1194493" y="155862"/>
                </a:lnTo>
                <a:lnTo>
                  <a:pt x="1176435" y="165897"/>
                </a:lnTo>
                <a:lnTo>
                  <a:pt x="1164650" y="182448"/>
                </a:lnTo>
                <a:lnTo>
                  <a:pt x="1160433" y="205283"/>
                </a:lnTo>
                <a:lnTo>
                  <a:pt x="1164712" y="226807"/>
                </a:lnTo>
                <a:lnTo>
                  <a:pt x="1176344" y="243065"/>
                </a:lnTo>
                <a:lnTo>
                  <a:pt x="1193518" y="253418"/>
                </a:lnTo>
                <a:lnTo>
                  <a:pt x="1214424" y="257225"/>
                </a:lnTo>
                <a:lnTo>
                  <a:pt x="1262935" y="257225"/>
                </a:lnTo>
                <a:lnTo>
                  <a:pt x="1261226" y="258093"/>
                </a:lnTo>
                <a:lnTo>
                  <a:pt x="1239451" y="264831"/>
                </a:lnTo>
                <a:lnTo>
                  <a:pt x="1209425" y="267894"/>
                </a:lnTo>
                <a:close/>
              </a:path>
              <a:path w="1628775" h="267970">
                <a:moveTo>
                  <a:pt x="1281575" y="150941"/>
                </a:moveTo>
                <a:lnTo>
                  <a:pt x="1272796" y="150941"/>
                </a:lnTo>
                <a:lnTo>
                  <a:pt x="1274208" y="147619"/>
                </a:lnTo>
                <a:lnTo>
                  <a:pt x="1276350" y="144786"/>
                </a:lnTo>
                <a:lnTo>
                  <a:pt x="1281576" y="144786"/>
                </a:lnTo>
                <a:lnTo>
                  <a:pt x="1281575" y="150941"/>
                </a:lnTo>
                <a:close/>
              </a:path>
              <a:path w="1628775" h="267970">
                <a:moveTo>
                  <a:pt x="1281568" y="185378"/>
                </a:moveTo>
                <a:lnTo>
                  <a:pt x="1276083" y="185378"/>
                </a:lnTo>
                <a:lnTo>
                  <a:pt x="1268993" y="171223"/>
                </a:lnTo>
                <a:lnTo>
                  <a:pt x="1256761" y="161007"/>
                </a:lnTo>
                <a:lnTo>
                  <a:pt x="1239550" y="154777"/>
                </a:lnTo>
                <a:lnTo>
                  <a:pt x="1217525" y="152578"/>
                </a:lnTo>
                <a:lnTo>
                  <a:pt x="1281575" y="152578"/>
                </a:lnTo>
                <a:lnTo>
                  <a:pt x="1281568" y="185378"/>
                </a:lnTo>
                <a:close/>
              </a:path>
              <a:path w="1628775" h="267970">
                <a:moveTo>
                  <a:pt x="1262935" y="257225"/>
                </a:moveTo>
                <a:lnTo>
                  <a:pt x="1214424" y="257225"/>
                </a:lnTo>
                <a:lnTo>
                  <a:pt x="1236425" y="255687"/>
                </a:lnTo>
                <a:lnTo>
                  <a:pt x="1253696" y="251065"/>
                </a:lnTo>
                <a:lnTo>
                  <a:pt x="1267467" y="244456"/>
                </a:lnTo>
                <a:lnTo>
                  <a:pt x="1278965" y="236955"/>
                </a:lnTo>
                <a:lnTo>
                  <a:pt x="1278965" y="248292"/>
                </a:lnTo>
                <a:lnTo>
                  <a:pt x="1274486" y="251355"/>
                </a:lnTo>
                <a:lnTo>
                  <a:pt x="1262935" y="257225"/>
                </a:lnTo>
                <a:close/>
              </a:path>
              <a:path w="1628775" h="267970">
                <a:moveTo>
                  <a:pt x="1385061" y="265985"/>
                </a:moveTo>
                <a:lnTo>
                  <a:pt x="1294016" y="265985"/>
                </a:lnTo>
                <a:lnTo>
                  <a:pt x="1294016" y="259386"/>
                </a:lnTo>
                <a:lnTo>
                  <a:pt x="1307200" y="258808"/>
                </a:lnTo>
                <a:lnTo>
                  <a:pt x="1314534" y="256723"/>
                </a:lnTo>
                <a:lnTo>
                  <a:pt x="1317701" y="252062"/>
                </a:lnTo>
                <a:lnTo>
                  <a:pt x="1318383" y="243758"/>
                </a:lnTo>
                <a:lnTo>
                  <a:pt x="1318383" y="168349"/>
                </a:lnTo>
                <a:lnTo>
                  <a:pt x="1317701" y="159995"/>
                </a:lnTo>
                <a:lnTo>
                  <a:pt x="1314535" y="155376"/>
                </a:lnTo>
                <a:lnTo>
                  <a:pt x="1307201" y="153357"/>
                </a:lnTo>
                <a:lnTo>
                  <a:pt x="1294016" y="152802"/>
                </a:lnTo>
                <a:lnTo>
                  <a:pt x="1294016" y="146235"/>
                </a:lnTo>
                <a:lnTo>
                  <a:pt x="1448152" y="146235"/>
                </a:lnTo>
                <a:lnTo>
                  <a:pt x="1451520" y="156376"/>
                </a:lnTo>
                <a:lnTo>
                  <a:pt x="1361403" y="156376"/>
                </a:lnTo>
                <a:lnTo>
                  <a:pt x="1360407" y="156772"/>
                </a:lnTo>
                <a:lnTo>
                  <a:pt x="1360407" y="200069"/>
                </a:lnTo>
                <a:lnTo>
                  <a:pt x="1417839" y="200069"/>
                </a:lnTo>
                <a:lnTo>
                  <a:pt x="1417839" y="209289"/>
                </a:lnTo>
                <a:lnTo>
                  <a:pt x="1360407" y="209289"/>
                </a:lnTo>
                <a:lnTo>
                  <a:pt x="1360407" y="243758"/>
                </a:lnTo>
                <a:lnTo>
                  <a:pt x="1385061" y="259386"/>
                </a:lnTo>
                <a:lnTo>
                  <a:pt x="1385061" y="265985"/>
                </a:lnTo>
                <a:close/>
              </a:path>
              <a:path w="1628775" h="267970">
                <a:moveTo>
                  <a:pt x="1453670" y="179715"/>
                </a:moveTo>
                <a:lnTo>
                  <a:pt x="1438749" y="166631"/>
                </a:lnTo>
                <a:lnTo>
                  <a:pt x="1422581" y="159656"/>
                </a:lnTo>
                <a:lnTo>
                  <a:pt x="1402647" y="156772"/>
                </a:lnTo>
                <a:lnTo>
                  <a:pt x="1398344" y="156772"/>
                </a:lnTo>
                <a:lnTo>
                  <a:pt x="1379320" y="156376"/>
                </a:lnTo>
                <a:lnTo>
                  <a:pt x="1451520" y="156376"/>
                </a:lnTo>
                <a:lnTo>
                  <a:pt x="1458896" y="178586"/>
                </a:lnTo>
                <a:lnTo>
                  <a:pt x="1453670" y="179715"/>
                </a:lnTo>
                <a:close/>
              </a:path>
              <a:path w="1628775" h="267970">
                <a:moveTo>
                  <a:pt x="1417839" y="200069"/>
                </a:moveTo>
                <a:lnTo>
                  <a:pt x="1369528" y="200069"/>
                </a:lnTo>
                <a:lnTo>
                  <a:pt x="1387413" y="199527"/>
                </a:lnTo>
                <a:lnTo>
                  <a:pt x="1399959" y="196617"/>
                </a:lnTo>
                <a:lnTo>
                  <a:pt x="1407924" y="189411"/>
                </a:lnTo>
                <a:lnTo>
                  <a:pt x="1412066" y="175981"/>
                </a:lnTo>
                <a:lnTo>
                  <a:pt x="1417839" y="175981"/>
                </a:lnTo>
                <a:lnTo>
                  <a:pt x="1417839" y="200069"/>
                </a:lnTo>
                <a:close/>
              </a:path>
              <a:path w="1628775" h="267970">
                <a:moveTo>
                  <a:pt x="1417839" y="231756"/>
                </a:moveTo>
                <a:lnTo>
                  <a:pt x="1412066" y="231756"/>
                </a:lnTo>
                <a:lnTo>
                  <a:pt x="1407153" y="219291"/>
                </a:lnTo>
                <a:lnTo>
                  <a:pt x="1398807" y="212563"/>
                </a:lnTo>
                <a:lnTo>
                  <a:pt x="1386456" y="209815"/>
                </a:lnTo>
                <a:lnTo>
                  <a:pt x="1369528" y="209289"/>
                </a:lnTo>
                <a:lnTo>
                  <a:pt x="1417839" y="209289"/>
                </a:lnTo>
                <a:lnTo>
                  <a:pt x="1417839" y="231756"/>
                </a:lnTo>
                <a:close/>
              </a:path>
              <a:path w="1628775" h="267970">
                <a:moveTo>
                  <a:pt x="1553989" y="265981"/>
                </a:moveTo>
                <a:lnTo>
                  <a:pt x="1462993" y="265981"/>
                </a:lnTo>
                <a:lnTo>
                  <a:pt x="1462993" y="259382"/>
                </a:lnTo>
                <a:lnTo>
                  <a:pt x="1478456" y="258701"/>
                </a:lnTo>
                <a:lnTo>
                  <a:pt x="1476517" y="258701"/>
                </a:lnTo>
                <a:lnTo>
                  <a:pt x="1483695" y="256657"/>
                </a:lnTo>
                <a:lnTo>
                  <a:pt x="1483536" y="256657"/>
                </a:lnTo>
                <a:lnTo>
                  <a:pt x="1486681" y="251950"/>
                </a:lnTo>
                <a:lnTo>
                  <a:pt x="1487359" y="243754"/>
                </a:lnTo>
                <a:lnTo>
                  <a:pt x="1487241" y="166906"/>
                </a:lnTo>
                <a:lnTo>
                  <a:pt x="1486794" y="161460"/>
                </a:lnTo>
                <a:lnTo>
                  <a:pt x="1486668" y="159984"/>
                </a:lnTo>
                <a:lnTo>
                  <a:pt x="1483500" y="155370"/>
                </a:lnTo>
                <a:lnTo>
                  <a:pt x="1476164" y="153350"/>
                </a:lnTo>
                <a:lnTo>
                  <a:pt x="1462993" y="152802"/>
                </a:lnTo>
                <a:lnTo>
                  <a:pt x="1462993" y="146235"/>
                </a:lnTo>
                <a:lnTo>
                  <a:pt x="1549920" y="146235"/>
                </a:lnTo>
                <a:lnTo>
                  <a:pt x="1584215" y="147238"/>
                </a:lnTo>
                <a:lnTo>
                  <a:pt x="1608810" y="151624"/>
                </a:lnTo>
                <a:lnTo>
                  <a:pt x="1615581" y="156120"/>
                </a:lnTo>
                <a:lnTo>
                  <a:pt x="1529449" y="156120"/>
                </a:lnTo>
                <a:lnTo>
                  <a:pt x="1529449" y="201974"/>
                </a:lnTo>
                <a:lnTo>
                  <a:pt x="1615833" y="201974"/>
                </a:lnTo>
                <a:lnTo>
                  <a:pt x="1614235" y="203462"/>
                </a:lnTo>
                <a:lnTo>
                  <a:pt x="1594684" y="209485"/>
                </a:lnTo>
                <a:lnTo>
                  <a:pt x="1565441" y="211466"/>
                </a:lnTo>
                <a:lnTo>
                  <a:pt x="1529449" y="211466"/>
                </a:lnTo>
                <a:lnTo>
                  <a:pt x="1529468" y="243754"/>
                </a:lnTo>
                <a:lnTo>
                  <a:pt x="1530128" y="251950"/>
                </a:lnTo>
                <a:lnTo>
                  <a:pt x="1533305" y="256657"/>
                </a:lnTo>
                <a:lnTo>
                  <a:pt x="1540690" y="258701"/>
                </a:lnTo>
                <a:lnTo>
                  <a:pt x="1553989" y="259146"/>
                </a:lnTo>
                <a:lnTo>
                  <a:pt x="1553989" y="265981"/>
                </a:lnTo>
                <a:close/>
              </a:path>
              <a:path w="1628775" h="267970">
                <a:moveTo>
                  <a:pt x="1615833" y="201974"/>
                </a:moveTo>
                <a:lnTo>
                  <a:pt x="1545224" y="201974"/>
                </a:lnTo>
                <a:lnTo>
                  <a:pt x="1563225" y="201083"/>
                </a:lnTo>
                <a:lnTo>
                  <a:pt x="1576059" y="197686"/>
                </a:lnTo>
                <a:lnTo>
                  <a:pt x="1583744" y="190693"/>
                </a:lnTo>
                <a:lnTo>
                  <a:pt x="1586302" y="179015"/>
                </a:lnTo>
                <a:lnTo>
                  <a:pt x="1583029" y="166906"/>
                </a:lnTo>
                <a:lnTo>
                  <a:pt x="1573928" y="159984"/>
                </a:lnTo>
                <a:lnTo>
                  <a:pt x="1560078" y="156853"/>
                </a:lnTo>
                <a:lnTo>
                  <a:pt x="1542557" y="156120"/>
                </a:lnTo>
                <a:lnTo>
                  <a:pt x="1615581" y="156120"/>
                </a:lnTo>
                <a:lnTo>
                  <a:pt x="1623625" y="161460"/>
                </a:lnTo>
                <a:lnTo>
                  <a:pt x="1628581" y="178811"/>
                </a:lnTo>
                <a:lnTo>
                  <a:pt x="1625175" y="193277"/>
                </a:lnTo>
                <a:lnTo>
                  <a:pt x="1615833" y="201974"/>
                </a:lnTo>
                <a:close/>
              </a:path>
              <a:path w="1628775" h="267970">
                <a:moveTo>
                  <a:pt x="54893" y="186586"/>
                </a:moveTo>
                <a:lnTo>
                  <a:pt x="0" y="186586"/>
                </a:lnTo>
                <a:lnTo>
                  <a:pt x="40121" y="0"/>
                </a:lnTo>
                <a:lnTo>
                  <a:pt x="193039" y="0"/>
                </a:lnTo>
                <a:lnTo>
                  <a:pt x="184481" y="39803"/>
                </a:lnTo>
                <a:lnTo>
                  <a:pt x="86453" y="39803"/>
                </a:lnTo>
                <a:lnTo>
                  <a:pt x="78122" y="78566"/>
                </a:lnTo>
                <a:lnTo>
                  <a:pt x="170656" y="78566"/>
                </a:lnTo>
                <a:lnTo>
                  <a:pt x="162512" y="116446"/>
                </a:lnTo>
                <a:lnTo>
                  <a:pt x="162434" y="116808"/>
                </a:lnTo>
                <a:lnTo>
                  <a:pt x="69896" y="116808"/>
                </a:lnTo>
                <a:lnTo>
                  <a:pt x="54893" y="186586"/>
                </a:lnTo>
                <a:close/>
              </a:path>
              <a:path w="1628775" h="267970">
                <a:moveTo>
                  <a:pt x="238059" y="186586"/>
                </a:moveTo>
                <a:lnTo>
                  <a:pt x="183165" y="186586"/>
                </a:lnTo>
                <a:lnTo>
                  <a:pt x="223287" y="0"/>
                </a:lnTo>
                <a:lnTo>
                  <a:pt x="328630" y="0"/>
                </a:lnTo>
                <a:lnTo>
                  <a:pt x="357330" y="3575"/>
                </a:lnTo>
                <a:lnTo>
                  <a:pt x="378488" y="14637"/>
                </a:lnTo>
                <a:lnTo>
                  <a:pt x="389985" y="33693"/>
                </a:lnTo>
                <a:lnTo>
                  <a:pt x="389959" y="36181"/>
                </a:lnTo>
                <a:lnTo>
                  <a:pt x="270400" y="36181"/>
                </a:lnTo>
                <a:lnTo>
                  <a:pt x="260065" y="84253"/>
                </a:lnTo>
                <a:lnTo>
                  <a:pt x="380526" y="84253"/>
                </a:lnTo>
                <a:lnTo>
                  <a:pt x="379709" y="86303"/>
                </a:lnTo>
                <a:lnTo>
                  <a:pt x="361333" y="104887"/>
                </a:lnTo>
                <a:lnTo>
                  <a:pt x="333833" y="116446"/>
                </a:lnTo>
                <a:lnTo>
                  <a:pt x="296467" y="120422"/>
                </a:lnTo>
                <a:lnTo>
                  <a:pt x="252293" y="120422"/>
                </a:lnTo>
                <a:lnTo>
                  <a:pt x="238059" y="186586"/>
                </a:lnTo>
                <a:close/>
              </a:path>
              <a:path w="1628775" h="267970">
                <a:moveTo>
                  <a:pt x="380526" y="84253"/>
                </a:moveTo>
                <a:lnTo>
                  <a:pt x="293787" y="84253"/>
                </a:lnTo>
                <a:lnTo>
                  <a:pt x="308129" y="83153"/>
                </a:lnTo>
                <a:lnTo>
                  <a:pt x="319844" y="79340"/>
                </a:lnTo>
                <a:lnTo>
                  <a:pt x="328435" y="72039"/>
                </a:lnTo>
                <a:lnTo>
                  <a:pt x="333407" y="60477"/>
                </a:lnTo>
                <a:lnTo>
                  <a:pt x="333698" y="49919"/>
                </a:lnTo>
                <a:lnTo>
                  <a:pt x="329504" y="42319"/>
                </a:lnTo>
                <a:lnTo>
                  <a:pt x="320987" y="37723"/>
                </a:lnTo>
                <a:lnTo>
                  <a:pt x="308308" y="36181"/>
                </a:lnTo>
                <a:lnTo>
                  <a:pt x="389959" y="36181"/>
                </a:lnTo>
                <a:lnTo>
                  <a:pt x="389896" y="42319"/>
                </a:lnTo>
                <a:lnTo>
                  <a:pt x="389818" y="49919"/>
                </a:lnTo>
                <a:lnTo>
                  <a:pt x="389701" y="61249"/>
                </a:lnTo>
                <a:lnTo>
                  <a:pt x="380526" y="84253"/>
                </a:lnTo>
                <a:close/>
              </a:path>
              <a:path w="1628775" h="267970">
                <a:moveTo>
                  <a:pt x="676906" y="186582"/>
                </a:moveTo>
                <a:lnTo>
                  <a:pt x="565552" y="186582"/>
                </a:lnTo>
                <a:lnTo>
                  <a:pt x="605661" y="0"/>
                </a:lnTo>
                <a:lnTo>
                  <a:pt x="716765" y="0"/>
                </a:lnTo>
                <a:lnTo>
                  <a:pt x="748097" y="3844"/>
                </a:lnTo>
                <a:lnTo>
                  <a:pt x="767713" y="14086"/>
                </a:lnTo>
                <a:lnTo>
                  <a:pt x="776962" y="28785"/>
                </a:lnTo>
                <a:lnTo>
                  <a:pt x="777040" y="34632"/>
                </a:lnTo>
                <a:lnTo>
                  <a:pt x="651552" y="34632"/>
                </a:lnTo>
                <a:lnTo>
                  <a:pt x="642601" y="76245"/>
                </a:lnTo>
                <a:lnTo>
                  <a:pt x="756339" y="76245"/>
                </a:lnTo>
                <a:lnTo>
                  <a:pt x="745681" y="83323"/>
                </a:lnTo>
                <a:lnTo>
                  <a:pt x="727816" y="89679"/>
                </a:lnTo>
                <a:lnTo>
                  <a:pt x="727691" y="90195"/>
                </a:lnTo>
                <a:lnTo>
                  <a:pt x="746556" y="94844"/>
                </a:lnTo>
                <a:lnTo>
                  <a:pt x="759676" y="104340"/>
                </a:lnTo>
                <a:lnTo>
                  <a:pt x="762179" y="109313"/>
                </a:lnTo>
                <a:lnTo>
                  <a:pt x="635493" y="109313"/>
                </a:lnTo>
                <a:lnTo>
                  <a:pt x="626324" y="151954"/>
                </a:lnTo>
                <a:lnTo>
                  <a:pt x="758975" y="151954"/>
                </a:lnTo>
                <a:lnTo>
                  <a:pt x="758448" y="153221"/>
                </a:lnTo>
                <a:lnTo>
                  <a:pt x="742006" y="169979"/>
                </a:lnTo>
                <a:lnTo>
                  <a:pt x="715362" y="181988"/>
                </a:lnTo>
                <a:lnTo>
                  <a:pt x="676906" y="186582"/>
                </a:lnTo>
                <a:close/>
              </a:path>
              <a:path w="1628775" h="267970">
                <a:moveTo>
                  <a:pt x="756339" y="76245"/>
                </a:moveTo>
                <a:lnTo>
                  <a:pt x="676849" y="76245"/>
                </a:lnTo>
                <a:lnTo>
                  <a:pt x="692878" y="75008"/>
                </a:lnTo>
                <a:lnTo>
                  <a:pt x="705443" y="71203"/>
                </a:lnTo>
                <a:lnTo>
                  <a:pt x="714181" y="64685"/>
                </a:lnTo>
                <a:lnTo>
                  <a:pt x="718728" y="55310"/>
                </a:lnTo>
                <a:lnTo>
                  <a:pt x="718661" y="45537"/>
                </a:lnTo>
                <a:lnTo>
                  <a:pt x="713673" y="39156"/>
                </a:lnTo>
                <a:lnTo>
                  <a:pt x="704090" y="35683"/>
                </a:lnTo>
                <a:lnTo>
                  <a:pt x="690237" y="34632"/>
                </a:lnTo>
                <a:lnTo>
                  <a:pt x="777040" y="34632"/>
                </a:lnTo>
                <a:lnTo>
                  <a:pt x="777101" y="39156"/>
                </a:lnTo>
                <a:lnTo>
                  <a:pt x="777193" y="46002"/>
                </a:lnTo>
                <a:lnTo>
                  <a:pt x="771151" y="60932"/>
                </a:lnTo>
                <a:lnTo>
                  <a:pt x="760386" y="73557"/>
                </a:lnTo>
                <a:lnTo>
                  <a:pt x="756339" y="76245"/>
                </a:lnTo>
                <a:close/>
              </a:path>
              <a:path w="1628775" h="267970">
                <a:moveTo>
                  <a:pt x="758975" y="151954"/>
                </a:moveTo>
                <a:lnTo>
                  <a:pt x="675469" y="151954"/>
                </a:lnTo>
                <a:lnTo>
                  <a:pt x="687736" y="150969"/>
                </a:lnTo>
                <a:lnTo>
                  <a:pt x="698171" y="147561"/>
                </a:lnTo>
                <a:lnTo>
                  <a:pt x="706042" y="141054"/>
                </a:lnTo>
                <a:lnTo>
                  <a:pt x="710612" y="130767"/>
                </a:lnTo>
                <a:lnTo>
                  <a:pt x="710277" y="120874"/>
                </a:lnTo>
                <a:lnTo>
                  <a:pt x="705275" y="114226"/>
                </a:lnTo>
                <a:lnTo>
                  <a:pt x="697101" y="110485"/>
                </a:lnTo>
                <a:lnTo>
                  <a:pt x="687245" y="109313"/>
                </a:lnTo>
                <a:lnTo>
                  <a:pt x="762179" y="109313"/>
                </a:lnTo>
                <a:lnTo>
                  <a:pt x="766455" y="117809"/>
                </a:lnTo>
                <a:lnTo>
                  <a:pt x="766330" y="130767"/>
                </a:lnTo>
                <a:lnTo>
                  <a:pt x="766295" y="134377"/>
                </a:lnTo>
                <a:lnTo>
                  <a:pt x="758975" y="151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84761" y="6375556"/>
            <a:ext cx="8255" cy="347345"/>
          </a:xfrm>
          <a:custGeom>
            <a:avLst/>
            <a:gdLst/>
            <a:ahLst/>
            <a:cxnLst/>
            <a:rect l="l" t="t" r="r" b="b"/>
            <a:pathLst>
              <a:path w="8255" h="347345">
                <a:moveTo>
                  <a:pt x="8096" y="346892"/>
                </a:moveTo>
                <a:lnTo>
                  <a:pt x="0" y="346892"/>
                </a:lnTo>
                <a:lnTo>
                  <a:pt x="0" y="0"/>
                </a:lnTo>
                <a:lnTo>
                  <a:pt x="8096" y="0"/>
                </a:lnTo>
                <a:lnTo>
                  <a:pt x="8096" y="346892"/>
                </a:lnTo>
                <a:close/>
              </a:path>
            </a:pathLst>
          </a:custGeom>
          <a:solidFill>
            <a:srgbClr val="B5B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48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648710" cy="6858000"/>
          </a:xfrm>
          <a:custGeom>
            <a:avLst/>
            <a:gdLst/>
            <a:ahLst/>
            <a:cxnLst/>
            <a:rect l="l" t="t" r="r" b="b"/>
            <a:pathLst>
              <a:path w="3648710" h="6858000">
                <a:moveTo>
                  <a:pt x="3648367" y="0"/>
                </a:moveTo>
                <a:lnTo>
                  <a:pt x="0" y="0"/>
                </a:lnTo>
                <a:lnTo>
                  <a:pt x="0" y="6858000"/>
                </a:lnTo>
                <a:lnTo>
                  <a:pt x="3648367" y="6858000"/>
                </a:lnTo>
                <a:lnTo>
                  <a:pt x="3648367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2253" y="6374996"/>
            <a:ext cx="1628775" cy="348615"/>
          </a:xfrm>
          <a:custGeom>
            <a:avLst/>
            <a:gdLst/>
            <a:ahLst/>
            <a:cxnLst/>
            <a:rect l="l" t="t" r="r" b="b"/>
            <a:pathLst>
              <a:path w="1628775" h="348615">
                <a:moveTo>
                  <a:pt x="1319650" y="210247"/>
                </a:moveTo>
                <a:lnTo>
                  <a:pt x="1118474" y="210247"/>
                </a:lnTo>
                <a:lnTo>
                  <a:pt x="1127516" y="169281"/>
                </a:lnTo>
                <a:lnTo>
                  <a:pt x="1127546" y="169147"/>
                </a:lnTo>
                <a:lnTo>
                  <a:pt x="1141917" y="132616"/>
                </a:lnTo>
                <a:lnTo>
                  <a:pt x="1184157" y="73100"/>
                </a:lnTo>
                <a:lnTo>
                  <a:pt x="1240397" y="31374"/>
                </a:lnTo>
                <a:lnTo>
                  <a:pt x="1305840" y="7115"/>
                </a:lnTo>
                <a:lnTo>
                  <a:pt x="1375688" y="0"/>
                </a:lnTo>
                <a:lnTo>
                  <a:pt x="1410765" y="2770"/>
                </a:lnTo>
                <a:lnTo>
                  <a:pt x="1445144" y="9704"/>
                </a:lnTo>
                <a:lnTo>
                  <a:pt x="1478225" y="20763"/>
                </a:lnTo>
                <a:lnTo>
                  <a:pt x="1482034" y="22612"/>
                </a:lnTo>
                <a:lnTo>
                  <a:pt x="1374758" y="22612"/>
                </a:lnTo>
                <a:lnTo>
                  <a:pt x="1367636" y="38876"/>
                </a:lnTo>
                <a:lnTo>
                  <a:pt x="1343085" y="58653"/>
                </a:lnTo>
                <a:lnTo>
                  <a:pt x="1313542" y="78150"/>
                </a:lnTo>
                <a:lnTo>
                  <a:pt x="1292357" y="92838"/>
                </a:lnTo>
                <a:lnTo>
                  <a:pt x="1283212" y="104246"/>
                </a:lnTo>
                <a:lnTo>
                  <a:pt x="1282454" y="115309"/>
                </a:lnTo>
                <a:lnTo>
                  <a:pt x="1282383" y="116350"/>
                </a:lnTo>
                <a:lnTo>
                  <a:pt x="1282272" y="117974"/>
                </a:lnTo>
                <a:lnTo>
                  <a:pt x="1287083" y="132334"/>
                </a:lnTo>
                <a:lnTo>
                  <a:pt x="1295194" y="145640"/>
                </a:lnTo>
                <a:lnTo>
                  <a:pt x="1322084" y="145640"/>
                </a:lnTo>
                <a:lnTo>
                  <a:pt x="1325156" y="154808"/>
                </a:lnTo>
                <a:lnTo>
                  <a:pt x="1333268" y="168111"/>
                </a:lnTo>
                <a:lnTo>
                  <a:pt x="1360417" y="168111"/>
                </a:lnTo>
                <a:lnTo>
                  <a:pt x="1363276" y="176639"/>
                </a:lnTo>
                <a:lnTo>
                  <a:pt x="1371394" y="189942"/>
                </a:lnTo>
                <a:lnTo>
                  <a:pt x="1619322" y="189942"/>
                </a:lnTo>
                <a:lnTo>
                  <a:pt x="1620590" y="196765"/>
                </a:lnTo>
                <a:lnTo>
                  <a:pt x="1319650" y="196765"/>
                </a:lnTo>
                <a:lnTo>
                  <a:pt x="1319650" y="210247"/>
                </a:lnTo>
                <a:close/>
              </a:path>
              <a:path w="1628775" h="348615">
                <a:moveTo>
                  <a:pt x="1322084" y="145640"/>
                </a:moveTo>
                <a:lnTo>
                  <a:pt x="1295194" y="145640"/>
                </a:lnTo>
                <a:lnTo>
                  <a:pt x="1305552" y="124979"/>
                </a:lnTo>
                <a:lnTo>
                  <a:pt x="1330719" y="103790"/>
                </a:lnTo>
                <a:lnTo>
                  <a:pt x="1359295" y="85127"/>
                </a:lnTo>
                <a:lnTo>
                  <a:pt x="1379879" y="72048"/>
                </a:lnTo>
                <a:lnTo>
                  <a:pt x="1388271" y="61638"/>
                </a:lnTo>
                <a:lnTo>
                  <a:pt x="1389005" y="50033"/>
                </a:lnTo>
                <a:lnTo>
                  <a:pt x="1389042" y="49437"/>
                </a:lnTo>
                <a:lnTo>
                  <a:pt x="1383952" y="36182"/>
                </a:lnTo>
                <a:lnTo>
                  <a:pt x="1374758" y="22612"/>
                </a:lnTo>
                <a:lnTo>
                  <a:pt x="1482034" y="22612"/>
                </a:lnTo>
                <a:lnTo>
                  <a:pt x="1509410" y="35905"/>
                </a:lnTo>
                <a:lnTo>
                  <a:pt x="1523134" y="45083"/>
                </a:lnTo>
                <a:lnTo>
                  <a:pt x="1412831" y="45083"/>
                </a:lnTo>
                <a:lnTo>
                  <a:pt x="1405712" y="61346"/>
                </a:lnTo>
                <a:lnTo>
                  <a:pt x="1381008" y="81245"/>
                </a:lnTo>
                <a:lnTo>
                  <a:pt x="1351623" y="100614"/>
                </a:lnTo>
                <a:lnTo>
                  <a:pt x="1330430" y="115309"/>
                </a:lnTo>
                <a:lnTo>
                  <a:pt x="1321286" y="126721"/>
                </a:lnTo>
                <a:lnTo>
                  <a:pt x="1320345" y="140449"/>
                </a:lnTo>
                <a:lnTo>
                  <a:pt x="1322084" y="145640"/>
                </a:lnTo>
                <a:close/>
              </a:path>
              <a:path w="1628775" h="348615">
                <a:moveTo>
                  <a:pt x="1360417" y="168111"/>
                </a:moveTo>
                <a:lnTo>
                  <a:pt x="1333268" y="168111"/>
                </a:lnTo>
                <a:lnTo>
                  <a:pt x="1343627" y="147450"/>
                </a:lnTo>
                <a:lnTo>
                  <a:pt x="1368795" y="126260"/>
                </a:lnTo>
                <a:lnTo>
                  <a:pt x="1397371" y="107598"/>
                </a:lnTo>
                <a:lnTo>
                  <a:pt x="1417952" y="94519"/>
                </a:lnTo>
                <a:lnTo>
                  <a:pt x="1426342" y="84109"/>
                </a:lnTo>
                <a:lnTo>
                  <a:pt x="1427039" y="73100"/>
                </a:lnTo>
                <a:lnTo>
                  <a:pt x="1427114" y="71908"/>
                </a:lnTo>
                <a:lnTo>
                  <a:pt x="1422025" y="58653"/>
                </a:lnTo>
                <a:lnTo>
                  <a:pt x="1412831" y="45083"/>
                </a:lnTo>
                <a:lnTo>
                  <a:pt x="1523134" y="45083"/>
                </a:lnTo>
                <a:lnTo>
                  <a:pt x="1538097" y="55090"/>
                </a:lnTo>
                <a:lnTo>
                  <a:pt x="1551146" y="66914"/>
                </a:lnTo>
                <a:lnTo>
                  <a:pt x="1450945" y="66914"/>
                </a:lnTo>
                <a:lnTo>
                  <a:pt x="1443828" y="83179"/>
                </a:lnTo>
                <a:lnTo>
                  <a:pt x="1419125" y="103079"/>
                </a:lnTo>
                <a:lnTo>
                  <a:pt x="1389731" y="122452"/>
                </a:lnTo>
                <a:lnTo>
                  <a:pt x="1368544" y="137140"/>
                </a:lnTo>
                <a:lnTo>
                  <a:pt x="1359401" y="148552"/>
                </a:lnTo>
                <a:lnTo>
                  <a:pt x="1358462" y="162280"/>
                </a:lnTo>
                <a:lnTo>
                  <a:pt x="1360417" y="168111"/>
                </a:lnTo>
                <a:close/>
              </a:path>
              <a:path w="1628775" h="348615">
                <a:moveTo>
                  <a:pt x="1619322" y="189942"/>
                </a:moveTo>
                <a:lnTo>
                  <a:pt x="1371394" y="189942"/>
                </a:lnTo>
                <a:lnTo>
                  <a:pt x="1381744" y="169281"/>
                </a:lnTo>
                <a:lnTo>
                  <a:pt x="1406908" y="148088"/>
                </a:lnTo>
                <a:lnTo>
                  <a:pt x="1435482" y="129424"/>
                </a:lnTo>
                <a:lnTo>
                  <a:pt x="1456066" y="116350"/>
                </a:lnTo>
                <a:lnTo>
                  <a:pt x="1464459" y="105936"/>
                </a:lnTo>
                <a:lnTo>
                  <a:pt x="1465182" y="94519"/>
                </a:lnTo>
                <a:lnTo>
                  <a:pt x="1465231" y="93736"/>
                </a:lnTo>
                <a:lnTo>
                  <a:pt x="1460141" y="80483"/>
                </a:lnTo>
                <a:lnTo>
                  <a:pt x="1450945" y="66914"/>
                </a:lnTo>
                <a:lnTo>
                  <a:pt x="1551146" y="66914"/>
                </a:lnTo>
                <a:lnTo>
                  <a:pt x="1563689" y="78278"/>
                </a:lnTo>
                <a:lnTo>
                  <a:pt x="1585584" y="105428"/>
                </a:lnTo>
                <a:lnTo>
                  <a:pt x="1603183" y="136500"/>
                </a:lnTo>
                <a:lnTo>
                  <a:pt x="1615887" y="171453"/>
                </a:lnTo>
                <a:lnTo>
                  <a:pt x="1619322" y="189942"/>
                </a:lnTo>
                <a:close/>
              </a:path>
              <a:path w="1628775" h="348615">
                <a:moveTo>
                  <a:pt x="1623095" y="210247"/>
                </a:moveTo>
                <a:lnTo>
                  <a:pt x="1419660" y="210247"/>
                </a:lnTo>
                <a:lnTo>
                  <a:pt x="1419660" y="196765"/>
                </a:lnTo>
                <a:lnTo>
                  <a:pt x="1620590" y="196765"/>
                </a:lnTo>
                <a:lnTo>
                  <a:pt x="1623095" y="210247"/>
                </a:lnTo>
                <a:close/>
              </a:path>
              <a:path w="1628775" h="348615">
                <a:moveTo>
                  <a:pt x="1209413" y="348075"/>
                </a:moveTo>
                <a:lnTo>
                  <a:pt x="1168844" y="343042"/>
                </a:lnTo>
                <a:lnTo>
                  <a:pt x="1139255" y="329617"/>
                </a:lnTo>
                <a:lnTo>
                  <a:pt x="1121141" y="309768"/>
                </a:lnTo>
                <a:lnTo>
                  <a:pt x="1114993" y="285464"/>
                </a:lnTo>
                <a:lnTo>
                  <a:pt x="1121803" y="261216"/>
                </a:lnTo>
                <a:lnTo>
                  <a:pt x="1141143" y="241502"/>
                </a:lnTo>
                <a:lnTo>
                  <a:pt x="1171375" y="228164"/>
                </a:lnTo>
                <a:lnTo>
                  <a:pt x="1210862" y="223046"/>
                </a:lnTo>
                <a:lnTo>
                  <a:pt x="1228315" y="224245"/>
                </a:lnTo>
                <a:lnTo>
                  <a:pt x="1242755" y="226917"/>
                </a:lnTo>
                <a:lnTo>
                  <a:pt x="1254734" y="229672"/>
                </a:lnTo>
                <a:lnTo>
                  <a:pt x="1264805" y="231122"/>
                </a:lnTo>
                <a:lnTo>
                  <a:pt x="1281556" y="231122"/>
                </a:lnTo>
                <a:lnTo>
                  <a:pt x="1281556" y="232758"/>
                </a:lnTo>
                <a:lnTo>
                  <a:pt x="1217513" y="232758"/>
                </a:lnTo>
                <a:lnTo>
                  <a:pt x="1194481" y="236045"/>
                </a:lnTo>
                <a:lnTo>
                  <a:pt x="1176424" y="246079"/>
                </a:lnTo>
                <a:lnTo>
                  <a:pt x="1164638" y="262629"/>
                </a:lnTo>
                <a:lnTo>
                  <a:pt x="1160422" y="285464"/>
                </a:lnTo>
                <a:lnTo>
                  <a:pt x="1164701" y="306987"/>
                </a:lnTo>
                <a:lnTo>
                  <a:pt x="1176332" y="323245"/>
                </a:lnTo>
                <a:lnTo>
                  <a:pt x="1193506" y="333598"/>
                </a:lnTo>
                <a:lnTo>
                  <a:pt x="1214412" y="337405"/>
                </a:lnTo>
                <a:lnTo>
                  <a:pt x="1262923" y="337405"/>
                </a:lnTo>
                <a:lnTo>
                  <a:pt x="1261214" y="338274"/>
                </a:lnTo>
                <a:lnTo>
                  <a:pt x="1239439" y="345012"/>
                </a:lnTo>
                <a:lnTo>
                  <a:pt x="1209413" y="348075"/>
                </a:lnTo>
                <a:close/>
              </a:path>
              <a:path w="1628775" h="348615">
                <a:moveTo>
                  <a:pt x="1281556" y="231122"/>
                </a:moveTo>
                <a:lnTo>
                  <a:pt x="1272779" y="231122"/>
                </a:lnTo>
                <a:lnTo>
                  <a:pt x="1274196" y="227796"/>
                </a:lnTo>
                <a:lnTo>
                  <a:pt x="1276330" y="224967"/>
                </a:lnTo>
                <a:lnTo>
                  <a:pt x="1281556" y="224967"/>
                </a:lnTo>
                <a:lnTo>
                  <a:pt x="1281556" y="231122"/>
                </a:lnTo>
                <a:close/>
              </a:path>
              <a:path w="1628775" h="348615">
                <a:moveTo>
                  <a:pt x="1281556" y="265558"/>
                </a:moveTo>
                <a:lnTo>
                  <a:pt x="1276071" y="265558"/>
                </a:lnTo>
                <a:lnTo>
                  <a:pt x="1268981" y="251404"/>
                </a:lnTo>
                <a:lnTo>
                  <a:pt x="1256749" y="241188"/>
                </a:lnTo>
                <a:lnTo>
                  <a:pt x="1239538" y="234958"/>
                </a:lnTo>
                <a:lnTo>
                  <a:pt x="1217513" y="232758"/>
                </a:lnTo>
                <a:lnTo>
                  <a:pt x="1281556" y="232758"/>
                </a:lnTo>
                <a:lnTo>
                  <a:pt x="1281556" y="265558"/>
                </a:lnTo>
                <a:close/>
              </a:path>
              <a:path w="1628775" h="348615">
                <a:moveTo>
                  <a:pt x="1262923" y="337405"/>
                </a:moveTo>
                <a:lnTo>
                  <a:pt x="1214412" y="337405"/>
                </a:lnTo>
                <a:lnTo>
                  <a:pt x="1236413" y="335868"/>
                </a:lnTo>
                <a:lnTo>
                  <a:pt x="1253684" y="331247"/>
                </a:lnTo>
                <a:lnTo>
                  <a:pt x="1267454" y="324638"/>
                </a:lnTo>
                <a:lnTo>
                  <a:pt x="1278953" y="317135"/>
                </a:lnTo>
                <a:lnTo>
                  <a:pt x="1278953" y="328473"/>
                </a:lnTo>
                <a:lnTo>
                  <a:pt x="1274474" y="331536"/>
                </a:lnTo>
                <a:lnTo>
                  <a:pt x="1262923" y="337405"/>
                </a:lnTo>
                <a:close/>
              </a:path>
              <a:path w="1628775" h="348615">
                <a:moveTo>
                  <a:pt x="1385052" y="346166"/>
                </a:moveTo>
                <a:lnTo>
                  <a:pt x="1294008" y="346166"/>
                </a:lnTo>
                <a:lnTo>
                  <a:pt x="1294008" y="339566"/>
                </a:lnTo>
                <a:lnTo>
                  <a:pt x="1307193" y="338990"/>
                </a:lnTo>
                <a:lnTo>
                  <a:pt x="1314527" y="336905"/>
                </a:lnTo>
                <a:lnTo>
                  <a:pt x="1317693" y="332243"/>
                </a:lnTo>
                <a:lnTo>
                  <a:pt x="1318374" y="323939"/>
                </a:lnTo>
                <a:lnTo>
                  <a:pt x="1318374" y="248530"/>
                </a:lnTo>
                <a:lnTo>
                  <a:pt x="1317693" y="240178"/>
                </a:lnTo>
                <a:lnTo>
                  <a:pt x="1314526" y="235559"/>
                </a:lnTo>
                <a:lnTo>
                  <a:pt x="1307191" y="233539"/>
                </a:lnTo>
                <a:lnTo>
                  <a:pt x="1294008" y="232982"/>
                </a:lnTo>
                <a:lnTo>
                  <a:pt x="1294008" y="226411"/>
                </a:lnTo>
                <a:lnTo>
                  <a:pt x="1448144" y="226411"/>
                </a:lnTo>
                <a:lnTo>
                  <a:pt x="1451512" y="236556"/>
                </a:lnTo>
                <a:lnTo>
                  <a:pt x="1361395" y="236556"/>
                </a:lnTo>
                <a:lnTo>
                  <a:pt x="1360399" y="236956"/>
                </a:lnTo>
                <a:lnTo>
                  <a:pt x="1360399" y="280249"/>
                </a:lnTo>
                <a:lnTo>
                  <a:pt x="1417831" y="280249"/>
                </a:lnTo>
                <a:lnTo>
                  <a:pt x="1417831" y="289470"/>
                </a:lnTo>
                <a:lnTo>
                  <a:pt x="1360399" y="289470"/>
                </a:lnTo>
                <a:lnTo>
                  <a:pt x="1360399" y="323939"/>
                </a:lnTo>
                <a:lnTo>
                  <a:pt x="1361078" y="332243"/>
                </a:lnTo>
                <a:lnTo>
                  <a:pt x="1364180" y="336905"/>
                </a:lnTo>
                <a:lnTo>
                  <a:pt x="1364288" y="337064"/>
                </a:lnTo>
                <a:lnTo>
                  <a:pt x="1371252" y="338990"/>
                </a:lnTo>
                <a:lnTo>
                  <a:pt x="1367971" y="338990"/>
                </a:lnTo>
                <a:lnTo>
                  <a:pt x="1385052" y="339566"/>
                </a:lnTo>
                <a:lnTo>
                  <a:pt x="1385052" y="346166"/>
                </a:lnTo>
                <a:close/>
              </a:path>
              <a:path w="1628775" h="348615">
                <a:moveTo>
                  <a:pt x="1453661" y="259896"/>
                </a:moveTo>
                <a:lnTo>
                  <a:pt x="1438741" y="246811"/>
                </a:lnTo>
                <a:lnTo>
                  <a:pt x="1422573" y="239837"/>
                </a:lnTo>
                <a:lnTo>
                  <a:pt x="1402666" y="236956"/>
                </a:lnTo>
                <a:lnTo>
                  <a:pt x="1398528" y="236956"/>
                </a:lnTo>
                <a:lnTo>
                  <a:pt x="1379312" y="236556"/>
                </a:lnTo>
                <a:lnTo>
                  <a:pt x="1451512" y="236556"/>
                </a:lnTo>
                <a:lnTo>
                  <a:pt x="1458888" y="258767"/>
                </a:lnTo>
                <a:lnTo>
                  <a:pt x="1453661" y="259896"/>
                </a:lnTo>
                <a:close/>
              </a:path>
              <a:path w="1628775" h="348615">
                <a:moveTo>
                  <a:pt x="1417831" y="280249"/>
                </a:moveTo>
                <a:lnTo>
                  <a:pt x="1369519" y="280249"/>
                </a:lnTo>
                <a:lnTo>
                  <a:pt x="1387404" y="279708"/>
                </a:lnTo>
                <a:lnTo>
                  <a:pt x="1399950" y="276797"/>
                </a:lnTo>
                <a:lnTo>
                  <a:pt x="1407916" y="269591"/>
                </a:lnTo>
                <a:lnTo>
                  <a:pt x="1412058" y="256162"/>
                </a:lnTo>
                <a:lnTo>
                  <a:pt x="1417831" y="256162"/>
                </a:lnTo>
                <a:lnTo>
                  <a:pt x="1417831" y="280249"/>
                </a:lnTo>
                <a:close/>
              </a:path>
              <a:path w="1628775" h="348615">
                <a:moveTo>
                  <a:pt x="1417831" y="311937"/>
                </a:moveTo>
                <a:lnTo>
                  <a:pt x="1412058" y="311937"/>
                </a:lnTo>
                <a:lnTo>
                  <a:pt x="1407144" y="299472"/>
                </a:lnTo>
                <a:lnTo>
                  <a:pt x="1398798" y="292744"/>
                </a:lnTo>
                <a:lnTo>
                  <a:pt x="1386447" y="289995"/>
                </a:lnTo>
                <a:lnTo>
                  <a:pt x="1369519" y="289470"/>
                </a:lnTo>
                <a:lnTo>
                  <a:pt x="1417831" y="289470"/>
                </a:lnTo>
                <a:lnTo>
                  <a:pt x="1417831" y="311937"/>
                </a:lnTo>
                <a:close/>
              </a:path>
              <a:path w="1628775" h="348615">
                <a:moveTo>
                  <a:pt x="1553988" y="346166"/>
                </a:moveTo>
                <a:lnTo>
                  <a:pt x="1462992" y="346166"/>
                </a:lnTo>
                <a:lnTo>
                  <a:pt x="1462992" y="339566"/>
                </a:lnTo>
                <a:lnTo>
                  <a:pt x="1478516" y="338885"/>
                </a:lnTo>
                <a:lnTo>
                  <a:pt x="1476526" y="338885"/>
                </a:lnTo>
                <a:lnTo>
                  <a:pt x="1483706" y="336840"/>
                </a:lnTo>
                <a:lnTo>
                  <a:pt x="1483539" y="336840"/>
                </a:lnTo>
                <a:lnTo>
                  <a:pt x="1486681" y="332133"/>
                </a:lnTo>
                <a:lnTo>
                  <a:pt x="1487359" y="323939"/>
                </a:lnTo>
                <a:lnTo>
                  <a:pt x="1487240" y="247089"/>
                </a:lnTo>
                <a:lnTo>
                  <a:pt x="1486793" y="241641"/>
                </a:lnTo>
                <a:lnTo>
                  <a:pt x="1486666" y="240167"/>
                </a:lnTo>
                <a:lnTo>
                  <a:pt x="1483498" y="235553"/>
                </a:lnTo>
                <a:lnTo>
                  <a:pt x="1476162" y="233533"/>
                </a:lnTo>
                <a:lnTo>
                  <a:pt x="1462992" y="232982"/>
                </a:lnTo>
                <a:lnTo>
                  <a:pt x="1462992" y="226415"/>
                </a:lnTo>
                <a:lnTo>
                  <a:pt x="1549920" y="226415"/>
                </a:lnTo>
                <a:lnTo>
                  <a:pt x="1584212" y="227418"/>
                </a:lnTo>
                <a:lnTo>
                  <a:pt x="1608807" y="231805"/>
                </a:lnTo>
                <a:lnTo>
                  <a:pt x="1615585" y="236304"/>
                </a:lnTo>
                <a:lnTo>
                  <a:pt x="1529448" y="236304"/>
                </a:lnTo>
                <a:lnTo>
                  <a:pt x="1529448" y="282154"/>
                </a:lnTo>
                <a:lnTo>
                  <a:pt x="1615832" y="282154"/>
                </a:lnTo>
                <a:lnTo>
                  <a:pt x="1614234" y="283642"/>
                </a:lnTo>
                <a:lnTo>
                  <a:pt x="1594683" y="289666"/>
                </a:lnTo>
                <a:lnTo>
                  <a:pt x="1565440" y="291647"/>
                </a:lnTo>
                <a:lnTo>
                  <a:pt x="1529448" y="291647"/>
                </a:lnTo>
                <a:lnTo>
                  <a:pt x="1529467" y="323939"/>
                </a:lnTo>
                <a:lnTo>
                  <a:pt x="1530127" y="332133"/>
                </a:lnTo>
                <a:lnTo>
                  <a:pt x="1533305" y="336840"/>
                </a:lnTo>
                <a:lnTo>
                  <a:pt x="1540689" y="338885"/>
                </a:lnTo>
                <a:lnTo>
                  <a:pt x="1553988" y="339330"/>
                </a:lnTo>
                <a:lnTo>
                  <a:pt x="1553988" y="346166"/>
                </a:lnTo>
                <a:close/>
              </a:path>
              <a:path w="1628775" h="348615">
                <a:moveTo>
                  <a:pt x="1615832" y="282154"/>
                </a:moveTo>
                <a:lnTo>
                  <a:pt x="1545224" y="282154"/>
                </a:lnTo>
                <a:lnTo>
                  <a:pt x="1563222" y="281264"/>
                </a:lnTo>
                <a:lnTo>
                  <a:pt x="1576055" y="277867"/>
                </a:lnTo>
                <a:lnTo>
                  <a:pt x="1583741" y="270875"/>
                </a:lnTo>
                <a:lnTo>
                  <a:pt x="1586301" y="259199"/>
                </a:lnTo>
                <a:lnTo>
                  <a:pt x="1583028" y="247089"/>
                </a:lnTo>
                <a:lnTo>
                  <a:pt x="1573927" y="240167"/>
                </a:lnTo>
                <a:lnTo>
                  <a:pt x="1560077" y="237037"/>
                </a:lnTo>
                <a:lnTo>
                  <a:pt x="1542556" y="236304"/>
                </a:lnTo>
                <a:lnTo>
                  <a:pt x="1615585" y="236304"/>
                </a:lnTo>
                <a:lnTo>
                  <a:pt x="1623624" y="241641"/>
                </a:lnTo>
                <a:lnTo>
                  <a:pt x="1628580" y="258991"/>
                </a:lnTo>
                <a:lnTo>
                  <a:pt x="1625174" y="273457"/>
                </a:lnTo>
                <a:lnTo>
                  <a:pt x="1615832" y="282154"/>
                </a:lnTo>
                <a:close/>
              </a:path>
              <a:path w="1628775" h="348615">
                <a:moveTo>
                  <a:pt x="445885" y="208947"/>
                </a:moveTo>
                <a:lnTo>
                  <a:pt x="437738" y="197533"/>
                </a:lnTo>
                <a:lnTo>
                  <a:pt x="425454" y="175028"/>
                </a:lnTo>
                <a:lnTo>
                  <a:pt x="422955" y="170380"/>
                </a:lnTo>
                <a:lnTo>
                  <a:pt x="416227" y="139065"/>
                </a:lnTo>
                <a:lnTo>
                  <a:pt x="416136" y="138642"/>
                </a:lnTo>
                <a:lnTo>
                  <a:pt x="431732" y="112776"/>
                </a:lnTo>
                <a:lnTo>
                  <a:pt x="517449" y="57141"/>
                </a:lnTo>
                <a:lnTo>
                  <a:pt x="523786" y="52582"/>
                </a:lnTo>
                <a:lnTo>
                  <a:pt x="536836" y="40270"/>
                </a:lnTo>
                <a:lnTo>
                  <a:pt x="547657" y="22248"/>
                </a:lnTo>
                <a:lnTo>
                  <a:pt x="547309" y="561"/>
                </a:lnTo>
                <a:lnTo>
                  <a:pt x="555452" y="11977"/>
                </a:lnTo>
                <a:lnTo>
                  <a:pt x="570203" y="39019"/>
                </a:lnTo>
                <a:lnTo>
                  <a:pt x="577042" y="70877"/>
                </a:lnTo>
                <a:lnTo>
                  <a:pt x="561449" y="96740"/>
                </a:lnTo>
                <a:lnTo>
                  <a:pt x="475736" y="152375"/>
                </a:lnTo>
                <a:lnTo>
                  <a:pt x="469400" y="156934"/>
                </a:lnTo>
                <a:lnTo>
                  <a:pt x="456352" y="169246"/>
                </a:lnTo>
                <a:lnTo>
                  <a:pt x="445533" y="187266"/>
                </a:lnTo>
                <a:lnTo>
                  <a:pt x="445885" y="208947"/>
                </a:lnTo>
                <a:close/>
              </a:path>
              <a:path w="1628775" h="348615">
                <a:moveTo>
                  <a:pt x="54893" y="266767"/>
                </a:moveTo>
                <a:lnTo>
                  <a:pt x="0" y="266767"/>
                </a:lnTo>
                <a:lnTo>
                  <a:pt x="40121" y="80180"/>
                </a:lnTo>
                <a:lnTo>
                  <a:pt x="193034" y="80180"/>
                </a:lnTo>
                <a:lnTo>
                  <a:pt x="184476" y="119983"/>
                </a:lnTo>
                <a:lnTo>
                  <a:pt x="86453" y="119983"/>
                </a:lnTo>
                <a:lnTo>
                  <a:pt x="78118" y="158746"/>
                </a:lnTo>
                <a:lnTo>
                  <a:pt x="170656" y="158746"/>
                </a:lnTo>
                <a:lnTo>
                  <a:pt x="162512" y="196626"/>
                </a:lnTo>
                <a:lnTo>
                  <a:pt x="162434" y="196989"/>
                </a:lnTo>
                <a:lnTo>
                  <a:pt x="69896" y="196989"/>
                </a:lnTo>
                <a:lnTo>
                  <a:pt x="54893" y="266767"/>
                </a:lnTo>
                <a:close/>
              </a:path>
              <a:path w="1628775" h="348615">
                <a:moveTo>
                  <a:pt x="238058" y="266767"/>
                </a:moveTo>
                <a:lnTo>
                  <a:pt x="183165" y="266767"/>
                </a:lnTo>
                <a:lnTo>
                  <a:pt x="223286" y="80180"/>
                </a:lnTo>
                <a:lnTo>
                  <a:pt x="328629" y="80180"/>
                </a:lnTo>
                <a:lnTo>
                  <a:pt x="357330" y="83755"/>
                </a:lnTo>
                <a:lnTo>
                  <a:pt x="378488" y="94818"/>
                </a:lnTo>
                <a:lnTo>
                  <a:pt x="389984" y="113874"/>
                </a:lnTo>
                <a:lnTo>
                  <a:pt x="389958" y="116362"/>
                </a:lnTo>
                <a:lnTo>
                  <a:pt x="270395" y="116362"/>
                </a:lnTo>
                <a:lnTo>
                  <a:pt x="260060" y="164433"/>
                </a:lnTo>
                <a:lnTo>
                  <a:pt x="380525" y="164433"/>
                </a:lnTo>
                <a:lnTo>
                  <a:pt x="379707" y="166482"/>
                </a:lnTo>
                <a:lnTo>
                  <a:pt x="361332" y="185066"/>
                </a:lnTo>
                <a:lnTo>
                  <a:pt x="333832" y="196626"/>
                </a:lnTo>
                <a:lnTo>
                  <a:pt x="296466" y="200603"/>
                </a:lnTo>
                <a:lnTo>
                  <a:pt x="252292" y="200603"/>
                </a:lnTo>
                <a:lnTo>
                  <a:pt x="238058" y="266767"/>
                </a:lnTo>
                <a:close/>
              </a:path>
              <a:path w="1628775" h="348615">
                <a:moveTo>
                  <a:pt x="676908" y="266767"/>
                </a:moveTo>
                <a:lnTo>
                  <a:pt x="565554" y="266767"/>
                </a:lnTo>
                <a:lnTo>
                  <a:pt x="605660" y="80180"/>
                </a:lnTo>
                <a:lnTo>
                  <a:pt x="716763" y="80180"/>
                </a:lnTo>
                <a:lnTo>
                  <a:pt x="748094" y="84025"/>
                </a:lnTo>
                <a:lnTo>
                  <a:pt x="767711" y="94267"/>
                </a:lnTo>
                <a:lnTo>
                  <a:pt x="776961" y="108968"/>
                </a:lnTo>
                <a:lnTo>
                  <a:pt x="777040" y="114813"/>
                </a:lnTo>
                <a:lnTo>
                  <a:pt x="651550" y="114813"/>
                </a:lnTo>
                <a:lnTo>
                  <a:pt x="642599" y="156425"/>
                </a:lnTo>
                <a:lnTo>
                  <a:pt x="756348" y="156425"/>
                </a:lnTo>
                <a:lnTo>
                  <a:pt x="745682" y="163510"/>
                </a:lnTo>
                <a:lnTo>
                  <a:pt x="727818" y="169864"/>
                </a:lnTo>
                <a:lnTo>
                  <a:pt x="727693" y="170380"/>
                </a:lnTo>
                <a:lnTo>
                  <a:pt x="746558" y="175028"/>
                </a:lnTo>
                <a:lnTo>
                  <a:pt x="759678" y="184524"/>
                </a:lnTo>
                <a:lnTo>
                  <a:pt x="762179" y="189493"/>
                </a:lnTo>
                <a:lnTo>
                  <a:pt x="635491" y="189493"/>
                </a:lnTo>
                <a:lnTo>
                  <a:pt x="626322" y="232134"/>
                </a:lnTo>
                <a:lnTo>
                  <a:pt x="758978" y="232134"/>
                </a:lnTo>
                <a:lnTo>
                  <a:pt x="758449" y="233404"/>
                </a:lnTo>
                <a:lnTo>
                  <a:pt x="742007" y="250162"/>
                </a:lnTo>
                <a:lnTo>
                  <a:pt x="715362" y="262172"/>
                </a:lnTo>
                <a:lnTo>
                  <a:pt x="676908" y="266767"/>
                </a:lnTo>
                <a:close/>
              </a:path>
              <a:path w="1628775" h="348615">
                <a:moveTo>
                  <a:pt x="756348" y="156425"/>
                </a:moveTo>
                <a:lnTo>
                  <a:pt x="676847" y="156425"/>
                </a:lnTo>
                <a:lnTo>
                  <a:pt x="692878" y="155189"/>
                </a:lnTo>
                <a:lnTo>
                  <a:pt x="705442" y="151383"/>
                </a:lnTo>
                <a:lnTo>
                  <a:pt x="714179" y="144865"/>
                </a:lnTo>
                <a:lnTo>
                  <a:pt x="718726" y="135491"/>
                </a:lnTo>
                <a:lnTo>
                  <a:pt x="718659" y="125718"/>
                </a:lnTo>
                <a:lnTo>
                  <a:pt x="713671" y="119337"/>
                </a:lnTo>
                <a:lnTo>
                  <a:pt x="704087" y="115863"/>
                </a:lnTo>
                <a:lnTo>
                  <a:pt x="690235" y="114813"/>
                </a:lnTo>
                <a:lnTo>
                  <a:pt x="777040" y="114813"/>
                </a:lnTo>
                <a:lnTo>
                  <a:pt x="777144" y="122501"/>
                </a:lnTo>
                <a:lnTo>
                  <a:pt x="777194" y="126186"/>
                </a:lnTo>
                <a:lnTo>
                  <a:pt x="771151" y="141117"/>
                </a:lnTo>
                <a:lnTo>
                  <a:pt x="760387" y="153743"/>
                </a:lnTo>
                <a:lnTo>
                  <a:pt x="756348" y="156425"/>
                </a:lnTo>
                <a:close/>
              </a:path>
              <a:path w="1628775" h="348615">
                <a:moveTo>
                  <a:pt x="380525" y="164433"/>
                </a:moveTo>
                <a:lnTo>
                  <a:pt x="293782" y="164433"/>
                </a:lnTo>
                <a:lnTo>
                  <a:pt x="308124" y="163334"/>
                </a:lnTo>
                <a:lnTo>
                  <a:pt x="319839" y="159521"/>
                </a:lnTo>
                <a:lnTo>
                  <a:pt x="328430" y="152220"/>
                </a:lnTo>
                <a:lnTo>
                  <a:pt x="333402" y="140658"/>
                </a:lnTo>
                <a:lnTo>
                  <a:pt x="333695" y="130100"/>
                </a:lnTo>
                <a:lnTo>
                  <a:pt x="329502" y="122501"/>
                </a:lnTo>
                <a:lnTo>
                  <a:pt x="320983" y="117906"/>
                </a:lnTo>
                <a:lnTo>
                  <a:pt x="308299" y="116362"/>
                </a:lnTo>
                <a:lnTo>
                  <a:pt x="389958" y="116362"/>
                </a:lnTo>
                <a:lnTo>
                  <a:pt x="389857" y="126186"/>
                </a:lnTo>
                <a:lnTo>
                  <a:pt x="389761" y="135491"/>
                </a:lnTo>
                <a:lnTo>
                  <a:pt x="389700" y="141430"/>
                </a:lnTo>
                <a:lnTo>
                  <a:pt x="380525" y="164433"/>
                </a:lnTo>
                <a:close/>
              </a:path>
              <a:path w="1628775" h="348615">
                <a:moveTo>
                  <a:pt x="417050" y="347450"/>
                </a:moveTo>
                <a:lnTo>
                  <a:pt x="408902" y="336037"/>
                </a:lnTo>
                <a:lnTo>
                  <a:pt x="394144" y="309000"/>
                </a:lnTo>
                <a:lnTo>
                  <a:pt x="387301" y="277147"/>
                </a:lnTo>
                <a:lnTo>
                  <a:pt x="402897" y="251283"/>
                </a:lnTo>
                <a:lnTo>
                  <a:pt x="488622" y="195644"/>
                </a:lnTo>
                <a:lnTo>
                  <a:pt x="494957" y="191085"/>
                </a:lnTo>
                <a:lnTo>
                  <a:pt x="508004" y="178771"/>
                </a:lnTo>
                <a:lnTo>
                  <a:pt x="518820" y="160748"/>
                </a:lnTo>
                <a:lnTo>
                  <a:pt x="518800" y="159521"/>
                </a:lnTo>
                <a:lnTo>
                  <a:pt x="518683" y="152375"/>
                </a:lnTo>
                <a:lnTo>
                  <a:pt x="518560" y="144865"/>
                </a:lnTo>
                <a:lnTo>
                  <a:pt x="518465" y="139065"/>
                </a:lnTo>
                <a:lnTo>
                  <a:pt x="526612" y="150479"/>
                </a:lnTo>
                <a:lnTo>
                  <a:pt x="541368" y="177518"/>
                </a:lnTo>
                <a:lnTo>
                  <a:pt x="548119" y="208947"/>
                </a:lnTo>
                <a:lnTo>
                  <a:pt x="548211" y="209375"/>
                </a:lnTo>
                <a:lnTo>
                  <a:pt x="532614" y="235244"/>
                </a:lnTo>
                <a:lnTo>
                  <a:pt x="446901" y="290883"/>
                </a:lnTo>
                <a:lnTo>
                  <a:pt x="440565" y="295440"/>
                </a:lnTo>
                <a:lnTo>
                  <a:pt x="427518" y="307749"/>
                </a:lnTo>
                <a:lnTo>
                  <a:pt x="416700" y="325767"/>
                </a:lnTo>
                <a:lnTo>
                  <a:pt x="417050" y="347450"/>
                </a:lnTo>
                <a:close/>
              </a:path>
              <a:path w="1628775" h="348615">
                <a:moveTo>
                  <a:pt x="758978" y="232134"/>
                </a:moveTo>
                <a:lnTo>
                  <a:pt x="675467" y="232134"/>
                </a:lnTo>
                <a:lnTo>
                  <a:pt x="687736" y="231150"/>
                </a:lnTo>
                <a:lnTo>
                  <a:pt x="698172" y="227743"/>
                </a:lnTo>
                <a:lnTo>
                  <a:pt x="706042" y="221236"/>
                </a:lnTo>
                <a:lnTo>
                  <a:pt x="710609" y="210948"/>
                </a:lnTo>
                <a:lnTo>
                  <a:pt x="710274" y="201055"/>
                </a:lnTo>
                <a:lnTo>
                  <a:pt x="705273" y="194407"/>
                </a:lnTo>
                <a:lnTo>
                  <a:pt x="697099" y="190665"/>
                </a:lnTo>
                <a:lnTo>
                  <a:pt x="687243" y="189493"/>
                </a:lnTo>
                <a:lnTo>
                  <a:pt x="762179" y="189493"/>
                </a:lnTo>
                <a:lnTo>
                  <a:pt x="766457" y="197994"/>
                </a:lnTo>
                <a:lnTo>
                  <a:pt x="766331" y="210948"/>
                </a:lnTo>
                <a:lnTo>
                  <a:pt x="766296" y="214562"/>
                </a:lnTo>
                <a:lnTo>
                  <a:pt x="758978" y="232134"/>
                </a:lnTo>
                <a:close/>
              </a:path>
              <a:path w="1628775" h="348615">
                <a:moveTo>
                  <a:pt x="950603" y="347450"/>
                </a:moveTo>
                <a:lnTo>
                  <a:pt x="942507" y="347450"/>
                </a:lnTo>
                <a:lnTo>
                  <a:pt x="942507" y="561"/>
                </a:lnTo>
                <a:lnTo>
                  <a:pt x="950603" y="561"/>
                </a:lnTo>
                <a:lnTo>
                  <a:pt x="950603" y="347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5483" y="0"/>
            <a:ext cx="11957050" cy="6237605"/>
          </a:xfrm>
          <a:custGeom>
            <a:avLst/>
            <a:gdLst/>
            <a:ahLst/>
            <a:cxnLst/>
            <a:rect l="l" t="t" r="r" b="b"/>
            <a:pathLst>
              <a:path w="11957050" h="6237605">
                <a:moveTo>
                  <a:pt x="11956516" y="0"/>
                </a:moveTo>
                <a:lnTo>
                  <a:pt x="0" y="0"/>
                </a:lnTo>
                <a:lnTo>
                  <a:pt x="0" y="5157000"/>
                </a:lnTo>
                <a:lnTo>
                  <a:pt x="1052" y="5205107"/>
                </a:lnTo>
                <a:lnTo>
                  <a:pt x="4179" y="5252676"/>
                </a:lnTo>
                <a:lnTo>
                  <a:pt x="9339" y="5299661"/>
                </a:lnTo>
                <a:lnTo>
                  <a:pt x="16485" y="5346021"/>
                </a:lnTo>
                <a:lnTo>
                  <a:pt x="25575" y="5391709"/>
                </a:lnTo>
                <a:lnTo>
                  <a:pt x="36565" y="5436683"/>
                </a:lnTo>
                <a:lnTo>
                  <a:pt x="49411" y="5480899"/>
                </a:lnTo>
                <a:lnTo>
                  <a:pt x="64069" y="5524312"/>
                </a:lnTo>
                <a:lnTo>
                  <a:pt x="80495" y="5566879"/>
                </a:lnTo>
                <a:lnTo>
                  <a:pt x="98645" y="5608557"/>
                </a:lnTo>
                <a:lnTo>
                  <a:pt x="118475" y="5649300"/>
                </a:lnTo>
                <a:lnTo>
                  <a:pt x="139942" y="5689065"/>
                </a:lnTo>
                <a:lnTo>
                  <a:pt x="163001" y="5727809"/>
                </a:lnTo>
                <a:lnTo>
                  <a:pt x="187608" y="5765487"/>
                </a:lnTo>
                <a:lnTo>
                  <a:pt x="213720" y="5802055"/>
                </a:lnTo>
                <a:lnTo>
                  <a:pt x="241293" y="5837470"/>
                </a:lnTo>
                <a:lnTo>
                  <a:pt x="270283" y="5871688"/>
                </a:lnTo>
                <a:lnTo>
                  <a:pt x="300645" y="5904664"/>
                </a:lnTo>
                <a:lnTo>
                  <a:pt x="332337" y="5936355"/>
                </a:lnTo>
                <a:lnTo>
                  <a:pt x="365314" y="5966717"/>
                </a:lnTo>
                <a:lnTo>
                  <a:pt x="399532" y="5995706"/>
                </a:lnTo>
                <a:lnTo>
                  <a:pt x="434948" y="6023279"/>
                </a:lnTo>
                <a:lnTo>
                  <a:pt x="471516" y="6049390"/>
                </a:lnTo>
                <a:lnTo>
                  <a:pt x="509195" y="6073997"/>
                </a:lnTo>
                <a:lnTo>
                  <a:pt x="547939" y="6097056"/>
                </a:lnTo>
                <a:lnTo>
                  <a:pt x="587705" y="6118522"/>
                </a:lnTo>
                <a:lnTo>
                  <a:pt x="628448" y="6138352"/>
                </a:lnTo>
                <a:lnTo>
                  <a:pt x="670126" y="6156501"/>
                </a:lnTo>
                <a:lnTo>
                  <a:pt x="712693" y="6172927"/>
                </a:lnTo>
                <a:lnTo>
                  <a:pt x="756107" y="6187584"/>
                </a:lnTo>
                <a:lnTo>
                  <a:pt x="800323" y="6200430"/>
                </a:lnTo>
                <a:lnTo>
                  <a:pt x="845297" y="6211420"/>
                </a:lnTo>
                <a:lnTo>
                  <a:pt x="890986" y="6220510"/>
                </a:lnTo>
                <a:lnTo>
                  <a:pt x="937345" y="6227656"/>
                </a:lnTo>
                <a:lnTo>
                  <a:pt x="984331" y="6232815"/>
                </a:lnTo>
                <a:lnTo>
                  <a:pt x="1031900" y="6235943"/>
                </a:lnTo>
                <a:lnTo>
                  <a:pt x="1080008" y="6236995"/>
                </a:lnTo>
                <a:lnTo>
                  <a:pt x="11956516" y="6236995"/>
                </a:lnTo>
                <a:lnTo>
                  <a:pt x="11956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2253" y="6374996"/>
            <a:ext cx="1628775" cy="348615"/>
          </a:xfrm>
          <a:custGeom>
            <a:avLst/>
            <a:gdLst/>
            <a:ahLst/>
            <a:cxnLst/>
            <a:rect l="l" t="t" r="r" b="b"/>
            <a:pathLst>
              <a:path w="1628775" h="348615">
                <a:moveTo>
                  <a:pt x="1319650" y="210247"/>
                </a:moveTo>
                <a:lnTo>
                  <a:pt x="1118474" y="210247"/>
                </a:lnTo>
                <a:lnTo>
                  <a:pt x="1127516" y="169281"/>
                </a:lnTo>
                <a:lnTo>
                  <a:pt x="1127546" y="169147"/>
                </a:lnTo>
                <a:lnTo>
                  <a:pt x="1141917" y="132616"/>
                </a:lnTo>
                <a:lnTo>
                  <a:pt x="1184157" y="73100"/>
                </a:lnTo>
                <a:lnTo>
                  <a:pt x="1240397" y="31374"/>
                </a:lnTo>
                <a:lnTo>
                  <a:pt x="1305840" y="7115"/>
                </a:lnTo>
                <a:lnTo>
                  <a:pt x="1375688" y="0"/>
                </a:lnTo>
                <a:lnTo>
                  <a:pt x="1410765" y="2770"/>
                </a:lnTo>
                <a:lnTo>
                  <a:pt x="1445144" y="9704"/>
                </a:lnTo>
                <a:lnTo>
                  <a:pt x="1478225" y="20763"/>
                </a:lnTo>
                <a:lnTo>
                  <a:pt x="1482034" y="22612"/>
                </a:lnTo>
                <a:lnTo>
                  <a:pt x="1374758" y="22612"/>
                </a:lnTo>
                <a:lnTo>
                  <a:pt x="1367636" y="38876"/>
                </a:lnTo>
                <a:lnTo>
                  <a:pt x="1343085" y="58653"/>
                </a:lnTo>
                <a:lnTo>
                  <a:pt x="1313542" y="78150"/>
                </a:lnTo>
                <a:lnTo>
                  <a:pt x="1292357" y="92838"/>
                </a:lnTo>
                <a:lnTo>
                  <a:pt x="1283212" y="104246"/>
                </a:lnTo>
                <a:lnTo>
                  <a:pt x="1282454" y="115309"/>
                </a:lnTo>
                <a:lnTo>
                  <a:pt x="1282383" y="116350"/>
                </a:lnTo>
                <a:lnTo>
                  <a:pt x="1282272" y="117974"/>
                </a:lnTo>
                <a:lnTo>
                  <a:pt x="1287083" y="132334"/>
                </a:lnTo>
                <a:lnTo>
                  <a:pt x="1295194" y="145640"/>
                </a:lnTo>
                <a:lnTo>
                  <a:pt x="1322084" y="145640"/>
                </a:lnTo>
                <a:lnTo>
                  <a:pt x="1325156" y="154808"/>
                </a:lnTo>
                <a:lnTo>
                  <a:pt x="1333268" y="168111"/>
                </a:lnTo>
                <a:lnTo>
                  <a:pt x="1360417" y="168111"/>
                </a:lnTo>
                <a:lnTo>
                  <a:pt x="1363276" y="176639"/>
                </a:lnTo>
                <a:lnTo>
                  <a:pt x="1371394" y="189942"/>
                </a:lnTo>
                <a:lnTo>
                  <a:pt x="1619322" y="189942"/>
                </a:lnTo>
                <a:lnTo>
                  <a:pt x="1620590" y="196765"/>
                </a:lnTo>
                <a:lnTo>
                  <a:pt x="1319650" y="196765"/>
                </a:lnTo>
                <a:lnTo>
                  <a:pt x="1319650" y="210247"/>
                </a:lnTo>
                <a:close/>
              </a:path>
              <a:path w="1628775" h="348615">
                <a:moveTo>
                  <a:pt x="1322084" y="145640"/>
                </a:moveTo>
                <a:lnTo>
                  <a:pt x="1295194" y="145640"/>
                </a:lnTo>
                <a:lnTo>
                  <a:pt x="1305552" y="124979"/>
                </a:lnTo>
                <a:lnTo>
                  <a:pt x="1330719" y="103790"/>
                </a:lnTo>
                <a:lnTo>
                  <a:pt x="1359295" y="85127"/>
                </a:lnTo>
                <a:lnTo>
                  <a:pt x="1379879" y="72048"/>
                </a:lnTo>
                <a:lnTo>
                  <a:pt x="1388271" y="61638"/>
                </a:lnTo>
                <a:lnTo>
                  <a:pt x="1389005" y="50033"/>
                </a:lnTo>
                <a:lnTo>
                  <a:pt x="1389042" y="49437"/>
                </a:lnTo>
                <a:lnTo>
                  <a:pt x="1383952" y="36182"/>
                </a:lnTo>
                <a:lnTo>
                  <a:pt x="1374758" y="22612"/>
                </a:lnTo>
                <a:lnTo>
                  <a:pt x="1482034" y="22612"/>
                </a:lnTo>
                <a:lnTo>
                  <a:pt x="1509410" y="35905"/>
                </a:lnTo>
                <a:lnTo>
                  <a:pt x="1523134" y="45083"/>
                </a:lnTo>
                <a:lnTo>
                  <a:pt x="1412831" y="45083"/>
                </a:lnTo>
                <a:lnTo>
                  <a:pt x="1405712" y="61346"/>
                </a:lnTo>
                <a:lnTo>
                  <a:pt x="1381008" y="81245"/>
                </a:lnTo>
                <a:lnTo>
                  <a:pt x="1351623" y="100614"/>
                </a:lnTo>
                <a:lnTo>
                  <a:pt x="1330430" y="115309"/>
                </a:lnTo>
                <a:lnTo>
                  <a:pt x="1321286" y="126721"/>
                </a:lnTo>
                <a:lnTo>
                  <a:pt x="1320345" y="140449"/>
                </a:lnTo>
                <a:lnTo>
                  <a:pt x="1322084" y="145640"/>
                </a:lnTo>
                <a:close/>
              </a:path>
              <a:path w="1628775" h="348615">
                <a:moveTo>
                  <a:pt x="1360417" y="168111"/>
                </a:moveTo>
                <a:lnTo>
                  <a:pt x="1333268" y="168111"/>
                </a:lnTo>
                <a:lnTo>
                  <a:pt x="1343627" y="147450"/>
                </a:lnTo>
                <a:lnTo>
                  <a:pt x="1368795" y="126260"/>
                </a:lnTo>
                <a:lnTo>
                  <a:pt x="1397371" y="107598"/>
                </a:lnTo>
                <a:lnTo>
                  <a:pt x="1417952" y="94519"/>
                </a:lnTo>
                <a:lnTo>
                  <a:pt x="1426342" y="84109"/>
                </a:lnTo>
                <a:lnTo>
                  <a:pt x="1427039" y="73100"/>
                </a:lnTo>
                <a:lnTo>
                  <a:pt x="1427114" y="71908"/>
                </a:lnTo>
                <a:lnTo>
                  <a:pt x="1422025" y="58653"/>
                </a:lnTo>
                <a:lnTo>
                  <a:pt x="1412831" y="45083"/>
                </a:lnTo>
                <a:lnTo>
                  <a:pt x="1523134" y="45083"/>
                </a:lnTo>
                <a:lnTo>
                  <a:pt x="1538097" y="55090"/>
                </a:lnTo>
                <a:lnTo>
                  <a:pt x="1551146" y="66914"/>
                </a:lnTo>
                <a:lnTo>
                  <a:pt x="1450945" y="66914"/>
                </a:lnTo>
                <a:lnTo>
                  <a:pt x="1443828" y="83179"/>
                </a:lnTo>
                <a:lnTo>
                  <a:pt x="1419125" y="103079"/>
                </a:lnTo>
                <a:lnTo>
                  <a:pt x="1389731" y="122452"/>
                </a:lnTo>
                <a:lnTo>
                  <a:pt x="1368544" y="137140"/>
                </a:lnTo>
                <a:lnTo>
                  <a:pt x="1359401" y="148552"/>
                </a:lnTo>
                <a:lnTo>
                  <a:pt x="1358462" y="162280"/>
                </a:lnTo>
                <a:lnTo>
                  <a:pt x="1360417" y="168111"/>
                </a:lnTo>
                <a:close/>
              </a:path>
              <a:path w="1628775" h="348615">
                <a:moveTo>
                  <a:pt x="1619322" y="189942"/>
                </a:moveTo>
                <a:lnTo>
                  <a:pt x="1371394" y="189942"/>
                </a:lnTo>
                <a:lnTo>
                  <a:pt x="1381744" y="169281"/>
                </a:lnTo>
                <a:lnTo>
                  <a:pt x="1406908" y="148088"/>
                </a:lnTo>
                <a:lnTo>
                  <a:pt x="1435482" y="129424"/>
                </a:lnTo>
                <a:lnTo>
                  <a:pt x="1456066" y="116350"/>
                </a:lnTo>
                <a:lnTo>
                  <a:pt x="1464459" y="105936"/>
                </a:lnTo>
                <a:lnTo>
                  <a:pt x="1465182" y="94519"/>
                </a:lnTo>
                <a:lnTo>
                  <a:pt x="1465231" y="93736"/>
                </a:lnTo>
                <a:lnTo>
                  <a:pt x="1460141" y="80483"/>
                </a:lnTo>
                <a:lnTo>
                  <a:pt x="1450945" y="66914"/>
                </a:lnTo>
                <a:lnTo>
                  <a:pt x="1551146" y="66914"/>
                </a:lnTo>
                <a:lnTo>
                  <a:pt x="1563689" y="78278"/>
                </a:lnTo>
                <a:lnTo>
                  <a:pt x="1585584" y="105428"/>
                </a:lnTo>
                <a:lnTo>
                  <a:pt x="1603183" y="136500"/>
                </a:lnTo>
                <a:lnTo>
                  <a:pt x="1615887" y="171453"/>
                </a:lnTo>
                <a:lnTo>
                  <a:pt x="1619322" y="189942"/>
                </a:lnTo>
                <a:close/>
              </a:path>
              <a:path w="1628775" h="348615">
                <a:moveTo>
                  <a:pt x="1623095" y="210247"/>
                </a:moveTo>
                <a:lnTo>
                  <a:pt x="1419660" y="210247"/>
                </a:lnTo>
                <a:lnTo>
                  <a:pt x="1419660" y="196765"/>
                </a:lnTo>
                <a:lnTo>
                  <a:pt x="1620590" y="196765"/>
                </a:lnTo>
                <a:lnTo>
                  <a:pt x="1623095" y="210247"/>
                </a:lnTo>
                <a:close/>
              </a:path>
              <a:path w="1628775" h="348615">
                <a:moveTo>
                  <a:pt x="1209413" y="348075"/>
                </a:moveTo>
                <a:lnTo>
                  <a:pt x="1168844" y="343042"/>
                </a:lnTo>
                <a:lnTo>
                  <a:pt x="1139255" y="329617"/>
                </a:lnTo>
                <a:lnTo>
                  <a:pt x="1121141" y="309768"/>
                </a:lnTo>
                <a:lnTo>
                  <a:pt x="1114993" y="285464"/>
                </a:lnTo>
                <a:lnTo>
                  <a:pt x="1121803" y="261216"/>
                </a:lnTo>
                <a:lnTo>
                  <a:pt x="1141143" y="241502"/>
                </a:lnTo>
                <a:lnTo>
                  <a:pt x="1171375" y="228164"/>
                </a:lnTo>
                <a:lnTo>
                  <a:pt x="1210862" y="223046"/>
                </a:lnTo>
                <a:lnTo>
                  <a:pt x="1228315" y="224245"/>
                </a:lnTo>
                <a:lnTo>
                  <a:pt x="1242755" y="226917"/>
                </a:lnTo>
                <a:lnTo>
                  <a:pt x="1254734" y="229672"/>
                </a:lnTo>
                <a:lnTo>
                  <a:pt x="1264805" y="231122"/>
                </a:lnTo>
                <a:lnTo>
                  <a:pt x="1281556" y="231122"/>
                </a:lnTo>
                <a:lnTo>
                  <a:pt x="1281556" y="232758"/>
                </a:lnTo>
                <a:lnTo>
                  <a:pt x="1217513" y="232758"/>
                </a:lnTo>
                <a:lnTo>
                  <a:pt x="1194481" y="236045"/>
                </a:lnTo>
                <a:lnTo>
                  <a:pt x="1176424" y="246079"/>
                </a:lnTo>
                <a:lnTo>
                  <a:pt x="1164638" y="262629"/>
                </a:lnTo>
                <a:lnTo>
                  <a:pt x="1160422" y="285464"/>
                </a:lnTo>
                <a:lnTo>
                  <a:pt x="1164701" y="306987"/>
                </a:lnTo>
                <a:lnTo>
                  <a:pt x="1176332" y="323245"/>
                </a:lnTo>
                <a:lnTo>
                  <a:pt x="1193506" y="333598"/>
                </a:lnTo>
                <a:lnTo>
                  <a:pt x="1214412" y="337405"/>
                </a:lnTo>
                <a:lnTo>
                  <a:pt x="1262923" y="337405"/>
                </a:lnTo>
                <a:lnTo>
                  <a:pt x="1261214" y="338274"/>
                </a:lnTo>
                <a:lnTo>
                  <a:pt x="1239439" y="345012"/>
                </a:lnTo>
                <a:lnTo>
                  <a:pt x="1209413" y="348075"/>
                </a:lnTo>
                <a:close/>
              </a:path>
              <a:path w="1628775" h="348615">
                <a:moveTo>
                  <a:pt x="1281556" y="231122"/>
                </a:moveTo>
                <a:lnTo>
                  <a:pt x="1272779" y="231122"/>
                </a:lnTo>
                <a:lnTo>
                  <a:pt x="1274196" y="227796"/>
                </a:lnTo>
                <a:lnTo>
                  <a:pt x="1276330" y="224967"/>
                </a:lnTo>
                <a:lnTo>
                  <a:pt x="1281556" y="224967"/>
                </a:lnTo>
                <a:lnTo>
                  <a:pt x="1281556" y="231122"/>
                </a:lnTo>
                <a:close/>
              </a:path>
              <a:path w="1628775" h="348615">
                <a:moveTo>
                  <a:pt x="1281556" y="265558"/>
                </a:moveTo>
                <a:lnTo>
                  <a:pt x="1276071" y="265558"/>
                </a:lnTo>
                <a:lnTo>
                  <a:pt x="1268981" y="251404"/>
                </a:lnTo>
                <a:lnTo>
                  <a:pt x="1256749" y="241188"/>
                </a:lnTo>
                <a:lnTo>
                  <a:pt x="1239538" y="234958"/>
                </a:lnTo>
                <a:lnTo>
                  <a:pt x="1217513" y="232758"/>
                </a:lnTo>
                <a:lnTo>
                  <a:pt x="1281556" y="232758"/>
                </a:lnTo>
                <a:lnTo>
                  <a:pt x="1281556" y="265558"/>
                </a:lnTo>
                <a:close/>
              </a:path>
              <a:path w="1628775" h="348615">
                <a:moveTo>
                  <a:pt x="1262923" y="337405"/>
                </a:moveTo>
                <a:lnTo>
                  <a:pt x="1214412" y="337405"/>
                </a:lnTo>
                <a:lnTo>
                  <a:pt x="1236413" y="335868"/>
                </a:lnTo>
                <a:lnTo>
                  <a:pt x="1253684" y="331247"/>
                </a:lnTo>
                <a:lnTo>
                  <a:pt x="1267454" y="324638"/>
                </a:lnTo>
                <a:lnTo>
                  <a:pt x="1278953" y="317135"/>
                </a:lnTo>
                <a:lnTo>
                  <a:pt x="1278953" y="328473"/>
                </a:lnTo>
                <a:lnTo>
                  <a:pt x="1274474" y="331536"/>
                </a:lnTo>
                <a:lnTo>
                  <a:pt x="1262923" y="337405"/>
                </a:lnTo>
                <a:close/>
              </a:path>
              <a:path w="1628775" h="348615">
                <a:moveTo>
                  <a:pt x="1385052" y="346166"/>
                </a:moveTo>
                <a:lnTo>
                  <a:pt x="1294008" y="346166"/>
                </a:lnTo>
                <a:lnTo>
                  <a:pt x="1294008" y="339566"/>
                </a:lnTo>
                <a:lnTo>
                  <a:pt x="1307193" y="338990"/>
                </a:lnTo>
                <a:lnTo>
                  <a:pt x="1314527" y="336905"/>
                </a:lnTo>
                <a:lnTo>
                  <a:pt x="1317693" y="332243"/>
                </a:lnTo>
                <a:lnTo>
                  <a:pt x="1318374" y="323939"/>
                </a:lnTo>
                <a:lnTo>
                  <a:pt x="1318374" y="248530"/>
                </a:lnTo>
                <a:lnTo>
                  <a:pt x="1317693" y="240178"/>
                </a:lnTo>
                <a:lnTo>
                  <a:pt x="1314526" y="235559"/>
                </a:lnTo>
                <a:lnTo>
                  <a:pt x="1307191" y="233539"/>
                </a:lnTo>
                <a:lnTo>
                  <a:pt x="1294008" y="232982"/>
                </a:lnTo>
                <a:lnTo>
                  <a:pt x="1294008" y="226411"/>
                </a:lnTo>
                <a:lnTo>
                  <a:pt x="1448144" y="226411"/>
                </a:lnTo>
                <a:lnTo>
                  <a:pt x="1451512" y="236556"/>
                </a:lnTo>
                <a:lnTo>
                  <a:pt x="1361395" y="236556"/>
                </a:lnTo>
                <a:lnTo>
                  <a:pt x="1360399" y="236956"/>
                </a:lnTo>
                <a:lnTo>
                  <a:pt x="1360399" y="280249"/>
                </a:lnTo>
                <a:lnTo>
                  <a:pt x="1417831" y="280249"/>
                </a:lnTo>
                <a:lnTo>
                  <a:pt x="1417831" y="289470"/>
                </a:lnTo>
                <a:lnTo>
                  <a:pt x="1360399" y="289470"/>
                </a:lnTo>
                <a:lnTo>
                  <a:pt x="1360399" y="323939"/>
                </a:lnTo>
                <a:lnTo>
                  <a:pt x="1361078" y="332243"/>
                </a:lnTo>
                <a:lnTo>
                  <a:pt x="1364180" y="336905"/>
                </a:lnTo>
                <a:lnTo>
                  <a:pt x="1364288" y="337064"/>
                </a:lnTo>
                <a:lnTo>
                  <a:pt x="1371252" y="338990"/>
                </a:lnTo>
                <a:lnTo>
                  <a:pt x="1367971" y="338990"/>
                </a:lnTo>
                <a:lnTo>
                  <a:pt x="1385052" y="339566"/>
                </a:lnTo>
                <a:lnTo>
                  <a:pt x="1385052" y="346166"/>
                </a:lnTo>
                <a:close/>
              </a:path>
              <a:path w="1628775" h="348615">
                <a:moveTo>
                  <a:pt x="1453661" y="259896"/>
                </a:moveTo>
                <a:lnTo>
                  <a:pt x="1438741" y="246811"/>
                </a:lnTo>
                <a:lnTo>
                  <a:pt x="1422573" y="239837"/>
                </a:lnTo>
                <a:lnTo>
                  <a:pt x="1402666" y="236956"/>
                </a:lnTo>
                <a:lnTo>
                  <a:pt x="1398528" y="236956"/>
                </a:lnTo>
                <a:lnTo>
                  <a:pt x="1379312" y="236556"/>
                </a:lnTo>
                <a:lnTo>
                  <a:pt x="1451512" y="236556"/>
                </a:lnTo>
                <a:lnTo>
                  <a:pt x="1458888" y="258767"/>
                </a:lnTo>
                <a:lnTo>
                  <a:pt x="1453661" y="259896"/>
                </a:lnTo>
                <a:close/>
              </a:path>
              <a:path w="1628775" h="348615">
                <a:moveTo>
                  <a:pt x="1417831" y="280249"/>
                </a:moveTo>
                <a:lnTo>
                  <a:pt x="1369519" y="280249"/>
                </a:lnTo>
                <a:lnTo>
                  <a:pt x="1387404" y="279708"/>
                </a:lnTo>
                <a:lnTo>
                  <a:pt x="1399950" y="276797"/>
                </a:lnTo>
                <a:lnTo>
                  <a:pt x="1407916" y="269591"/>
                </a:lnTo>
                <a:lnTo>
                  <a:pt x="1412058" y="256162"/>
                </a:lnTo>
                <a:lnTo>
                  <a:pt x="1417831" y="256162"/>
                </a:lnTo>
                <a:lnTo>
                  <a:pt x="1417831" y="280249"/>
                </a:lnTo>
                <a:close/>
              </a:path>
              <a:path w="1628775" h="348615">
                <a:moveTo>
                  <a:pt x="1417831" y="311937"/>
                </a:moveTo>
                <a:lnTo>
                  <a:pt x="1412058" y="311937"/>
                </a:lnTo>
                <a:lnTo>
                  <a:pt x="1407144" y="299472"/>
                </a:lnTo>
                <a:lnTo>
                  <a:pt x="1398798" y="292744"/>
                </a:lnTo>
                <a:lnTo>
                  <a:pt x="1386447" y="289995"/>
                </a:lnTo>
                <a:lnTo>
                  <a:pt x="1369519" y="289470"/>
                </a:lnTo>
                <a:lnTo>
                  <a:pt x="1417831" y="289470"/>
                </a:lnTo>
                <a:lnTo>
                  <a:pt x="1417831" y="311937"/>
                </a:lnTo>
                <a:close/>
              </a:path>
              <a:path w="1628775" h="348615">
                <a:moveTo>
                  <a:pt x="1553988" y="346166"/>
                </a:moveTo>
                <a:lnTo>
                  <a:pt x="1462992" y="346166"/>
                </a:lnTo>
                <a:lnTo>
                  <a:pt x="1462992" y="339566"/>
                </a:lnTo>
                <a:lnTo>
                  <a:pt x="1478516" y="338885"/>
                </a:lnTo>
                <a:lnTo>
                  <a:pt x="1476526" y="338885"/>
                </a:lnTo>
                <a:lnTo>
                  <a:pt x="1483706" y="336840"/>
                </a:lnTo>
                <a:lnTo>
                  <a:pt x="1483539" y="336840"/>
                </a:lnTo>
                <a:lnTo>
                  <a:pt x="1486681" y="332133"/>
                </a:lnTo>
                <a:lnTo>
                  <a:pt x="1487359" y="323939"/>
                </a:lnTo>
                <a:lnTo>
                  <a:pt x="1487240" y="247089"/>
                </a:lnTo>
                <a:lnTo>
                  <a:pt x="1486793" y="241641"/>
                </a:lnTo>
                <a:lnTo>
                  <a:pt x="1486666" y="240167"/>
                </a:lnTo>
                <a:lnTo>
                  <a:pt x="1483498" y="235553"/>
                </a:lnTo>
                <a:lnTo>
                  <a:pt x="1476162" y="233533"/>
                </a:lnTo>
                <a:lnTo>
                  <a:pt x="1462992" y="232982"/>
                </a:lnTo>
                <a:lnTo>
                  <a:pt x="1462992" y="226415"/>
                </a:lnTo>
                <a:lnTo>
                  <a:pt x="1549920" y="226415"/>
                </a:lnTo>
                <a:lnTo>
                  <a:pt x="1584212" y="227418"/>
                </a:lnTo>
                <a:lnTo>
                  <a:pt x="1608807" y="231805"/>
                </a:lnTo>
                <a:lnTo>
                  <a:pt x="1615585" y="236304"/>
                </a:lnTo>
                <a:lnTo>
                  <a:pt x="1529448" y="236304"/>
                </a:lnTo>
                <a:lnTo>
                  <a:pt x="1529448" y="282154"/>
                </a:lnTo>
                <a:lnTo>
                  <a:pt x="1615832" y="282154"/>
                </a:lnTo>
                <a:lnTo>
                  <a:pt x="1614234" y="283642"/>
                </a:lnTo>
                <a:lnTo>
                  <a:pt x="1594683" y="289666"/>
                </a:lnTo>
                <a:lnTo>
                  <a:pt x="1565440" y="291647"/>
                </a:lnTo>
                <a:lnTo>
                  <a:pt x="1529448" y="291647"/>
                </a:lnTo>
                <a:lnTo>
                  <a:pt x="1529467" y="323939"/>
                </a:lnTo>
                <a:lnTo>
                  <a:pt x="1530127" y="332133"/>
                </a:lnTo>
                <a:lnTo>
                  <a:pt x="1533305" y="336840"/>
                </a:lnTo>
                <a:lnTo>
                  <a:pt x="1540689" y="338885"/>
                </a:lnTo>
                <a:lnTo>
                  <a:pt x="1553988" y="339330"/>
                </a:lnTo>
                <a:lnTo>
                  <a:pt x="1553988" y="346166"/>
                </a:lnTo>
                <a:close/>
              </a:path>
              <a:path w="1628775" h="348615">
                <a:moveTo>
                  <a:pt x="1615832" y="282154"/>
                </a:moveTo>
                <a:lnTo>
                  <a:pt x="1545224" y="282154"/>
                </a:lnTo>
                <a:lnTo>
                  <a:pt x="1563222" y="281264"/>
                </a:lnTo>
                <a:lnTo>
                  <a:pt x="1576055" y="277867"/>
                </a:lnTo>
                <a:lnTo>
                  <a:pt x="1583741" y="270875"/>
                </a:lnTo>
                <a:lnTo>
                  <a:pt x="1586301" y="259199"/>
                </a:lnTo>
                <a:lnTo>
                  <a:pt x="1583028" y="247089"/>
                </a:lnTo>
                <a:lnTo>
                  <a:pt x="1573927" y="240167"/>
                </a:lnTo>
                <a:lnTo>
                  <a:pt x="1560077" y="237037"/>
                </a:lnTo>
                <a:lnTo>
                  <a:pt x="1542556" y="236304"/>
                </a:lnTo>
                <a:lnTo>
                  <a:pt x="1615585" y="236304"/>
                </a:lnTo>
                <a:lnTo>
                  <a:pt x="1623624" y="241641"/>
                </a:lnTo>
                <a:lnTo>
                  <a:pt x="1628580" y="258991"/>
                </a:lnTo>
                <a:lnTo>
                  <a:pt x="1625174" y="273457"/>
                </a:lnTo>
                <a:lnTo>
                  <a:pt x="1615832" y="282154"/>
                </a:lnTo>
                <a:close/>
              </a:path>
              <a:path w="1628775" h="348615">
                <a:moveTo>
                  <a:pt x="445885" y="208947"/>
                </a:moveTo>
                <a:lnTo>
                  <a:pt x="437738" y="197533"/>
                </a:lnTo>
                <a:lnTo>
                  <a:pt x="425454" y="175028"/>
                </a:lnTo>
                <a:lnTo>
                  <a:pt x="422955" y="170380"/>
                </a:lnTo>
                <a:lnTo>
                  <a:pt x="416227" y="139065"/>
                </a:lnTo>
                <a:lnTo>
                  <a:pt x="416136" y="138642"/>
                </a:lnTo>
                <a:lnTo>
                  <a:pt x="431732" y="112776"/>
                </a:lnTo>
                <a:lnTo>
                  <a:pt x="517449" y="57141"/>
                </a:lnTo>
                <a:lnTo>
                  <a:pt x="523786" y="52582"/>
                </a:lnTo>
                <a:lnTo>
                  <a:pt x="536836" y="40270"/>
                </a:lnTo>
                <a:lnTo>
                  <a:pt x="547657" y="22248"/>
                </a:lnTo>
                <a:lnTo>
                  <a:pt x="547309" y="561"/>
                </a:lnTo>
                <a:lnTo>
                  <a:pt x="555452" y="11977"/>
                </a:lnTo>
                <a:lnTo>
                  <a:pt x="570203" y="39019"/>
                </a:lnTo>
                <a:lnTo>
                  <a:pt x="577042" y="70877"/>
                </a:lnTo>
                <a:lnTo>
                  <a:pt x="561449" y="96740"/>
                </a:lnTo>
                <a:lnTo>
                  <a:pt x="475736" y="152375"/>
                </a:lnTo>
                <a:lnTo>
                  <a:pt x="469400" y="156934"/>
                </a:lnTo>
                <a:lnTo>
                  <a:pt x="456352" y="169246"/>
                </a:lnTo>
                <a:lnTo>
                  <a:pt x="445533" y="187266"/>
                </a:lnTo>
                <a:lnTo>
                  <a:pt x="445885" y="208947"/>
                </a:lnTo>
                <a:close/>
              </a:path>
              <a:path w="1628775" h="348615">
                <a:moveTo>
                  <a:pt x="54893" y="266767"/>
                </a:moveTo>
                <a:lnTo>
                  <a:pt x="0" y="266767"/>
                </a:lnTo>
                <a:lnTo>
                  <a:pt x="40121" y="80180"/>
                </a:lnTo>
                <a:lnTo>
                  <a:pt x="193034" y="80180"/>
                </a:lnTo>
                <a:lnTo>
                  <a:pt x="184476" y="119983"/>
                </a:lnTo>
                <a:lnTo>
                  <a:pt x="86453" y="119983"/>
                </a:lnTo>
                <a:lnTo>
                  <a:pt x="78118" y="158746"/>
                </a:lnTo>
                <a:lnTo>
                  <a:pt x="170656" y="158746"/>
                </a:lnTo>
                <a:lnTo>
                  <a:pt x="162512" y="196626"/>
                </a:lnTo>
                <a:lnTo>
                  <a:pt x="162434" y="196989"/>
                </a:lnTo>
                <a:lnTo>
                  <a:pt x="69896" y="196989"/>
                </a:lnTo>
                <a:lnTo>
                  <a:pt x="54893" y="266767"/>
                </a:lnTo>
                <a:close/>
              </a:path>
              <a:path w="1628775" h="348615">
                <a:moveTo>
                  <a:pt x="238058" y="266767"/>
                </a:moveTo>
                <a:lnTo>
                  <a:pt x="183165" y="266767"/>
                </a:lnTo>
                <a:lnTo>
                  <a:pt x="223286" y="80180"/>
                </a:lnTo>
                <a:lnTo>
                  <a:pt x="328629" y="80180"/>
                </a:lnTo>
                <a:lnTo>
                  <a:pt x="357330" y="83755"/>
                </a:lnTo>
                <a:lnTo>
                  <a:pt x="378488" y="94818"/>
                </a:lnTo>
                <a:lnTo>
                  <a:pt x="389984" y="113874"/>
                </a:lnTo>
                <a:lnTo>
                  <a:pt x="389958" y="116362"/>
                </a:lnTo>
                <a:lnTo>
                  <a:pt x="270395" y="116362"/>
                </a:lnTo>
                <a:lnTo>
                  <a:pt x="260060" y="164433"/>
                </a:lnTo>
                <a:lnTo>
                  <a:pt x="380525" y="164433"/>
                </a:lnTo>
                <a:lnTo>
                  <a:pt x="379707" y="166482"/>
                </a:lnTo>
                <a:lnTo>
                  <a:pt x="361332" y="185066"/>
                </a:lnTo>
                <a:lnTo>
                  <a:pt x="333832" y="196626"/>
                </a:lnTo>
                <a:lnTo>
                  <a:pt x="296466" y="200603"/>
                </a:lnTo>
                <a:lnTo>
                  <a:pt x="252292" y="200603"/>
                </a:lnTo>
                <a:lnTo>
                  <a:pt x="238058" y="266767"/>
                </a:lnTo>
                <a:close/>
              </a:path>
              <a:path w="1628775" h="348615">
                <a:moveTo>
                  <a:pt x="676908" y="266767"/>
                </a:moveTo>
                <a:lnTo>
                  <a:pt x="565554" y="266767"/>
                </a:lnTo>
                <a:lnTo>
                  <a:pt x="605660" y="80180"/>
                </a:lnTo>
                <a:lnTo>
                  <a:pt x="716763" y="80180"/>
                </a:lnTo>
                <a:lnTo>
                  <a:pt x="748094" y="84025"/>
                </a:lnTo>
                <a:lnTo>
                  <a:pt x="767711" y="94267"/>
                </a:lnTo>
                <a:lnTo>
                  <a:pt x="776961" y="108968"/>
                </a:lnTo>
                <a:lnTo>
                  <a:pt x="777040" y="114813"/>
                </a:lnTo>
                <a:lnTo>
                  <a:pt x="651550" y="114813"/>
                </a:lnTo>
                <a:lnTo>
                  <a:pt x="642599" y="156425"/>
                </a:lnTo>
                <a:lnTo>
                  <a:pt x="756348" y="156425"/>
                </a:lnTo>
                <a:lnTo>
                  <a:pt x="745682" y="163510"/>
                </a:lnTo>
                <a:lnTo>
                  <a:pt x="727818" y="169864"/>
                </a:lnTo>
                <a:lnTo>
                  <a:pt x="727693" y="170380"/>
                </a:lnTo>
                <a:lnTo>
                  <a:pt x="746558" y="175028"/>
                </a:lnTo>
                <a:lnTo>
                  <a:pt x="759678" y="184524"/>
                </a:lnTo>
                <a:lnTo>
                  <a:pt x="762179" y="189493"/>
                </a:lnTo>
                <a:lnTo>
                  <a:pt x="635491" y="189493"/>
                </a:lnTo>
                <a:lnTo>
                  <a:pt x="626322" y="232134"/>
                </a:lnTo>
                <a:lnTo>
                  <a:pt x="758978" y="232134"/>
                </a:lnTo>
                <a:lnTo>
                  <a:pt x="758449" y="233404"/>
                </a:lnTo>
                <a:lnTo>
                  <a:pt x="742007" y="250162"/>
                </a:lnTo>
                <a:lnTo>
                  <a:pt x="715362" y="262172"/>
                </a:lnTo>
                <a:lnTo>
                  <a:pt x="676908" y="266767"/>
                </a:lnTo>
                <a:close/>
              </a:path>
              <a:path w="1628775" h="348615">
                <a:moveTo>
                  <a:pt x="756348" y="156425"/>
                </a:moveTo>
                <a:lnTo>
                  <a:pt x="676847" y="156425"/>
                </a:lnTo>
                <a:lnTo>
                  <a:pt x="692878" y="155189"/>
                </a:lnTo>
                <a:lnTo>
                  <a:pt x="705442" y="151383"/>
                </a:lnTo>
                <a:lnTo>
                  <a:pt x="714179" y="144865"/>
                </a:lnTo>
                <a:lnTo>
                  <a:pt x="718726" y="135491"/>
                </a:lnTo>
                <a:lnTo>
                  <a:pt x="718659" y="125718"/>
                </a:lnTo>
                <a:lnTo>
                  <a:pt x="713671" y="119337"/>
                </a:lnTo>
                <a:lnTo>
                  <a:pt x="704087" y="115863"/>
                </a:lnTo>
                <a:lnTo>
                  <a:pt x="690235" y="114813"/>
                </a:lnTo>
                <a:lnTo>
                  <a:pt x="777040" y="114813"/>
                </a:lnTo>
                <a:lnTo>
                  <a:pt x="777144" y="122501"/>
                </a:lnTo>
                <a:lnTo>
                  <a:pt x="777194" y="126186"/>
                </a:lnTo>
                <a:lnTo>
                  <a:pt x="771151" y="141117"/>
                </a:lnTo>
                <a:lnTo>
                  <a:pt x="760387" y="153743"/>
                </a:lnTo>
                <a:lnTo>
                  <a:pt x="756348" y="156425"/>
                </a:lnTo>
                <a:close/>
              </a:path>
              <a:path w="1628775" h="348615">
                <a:moveTo>
                  <a:pt x="380525" y="164433"/>
                </a:moveTo>
                <a:lnTo>
                  <a:pt x="293782" y="164433"/>
                </a:lnTo>
                <a:lnTo>
                  <a:pt x="308124" y="163334"/>
                </a:lnTo>
                <a:lnTo>
                  <a:pt x="319839" y="159521"/>
                </a:lnTo>
                <a:lnTo>
                  <a:pt x="328430" y="152220"/>
                </a:lnTo>
                <a:lnTo>
                  <a:pt x="333402" y="140658"/>
                </a:lnTo>
                <a:lnTo>
                  <a:pt x="333695" y="130100"/>
                </a:lnTo>
                <a:lnTo>
                  <a:pt x="329502" y="122501"/>
                </a:lnTo>
                <a:lnTo>
                  <a:pt x="320983" y="117906"/>
                </a:lnTo>
                <a:lnTo>
                  <a:pt x="308299" y="116362"/>
                </a:lnTo>
                <a:lnTo>
                  <a:pt x="389958" y="116362"/>
                </a:lnTo>
                <a:lnTo>
                  <a:pt x="389857" y="126186"/>
                </a:lnTo>
                <a:lnTo>
                  <a:pt x="389761" y="135491"/>
                </a:lnTo>
                <a:lnTo>
                  <a:pt x="389700" y="141430"/>
                </a:lnTo>
                <a:lnTo>
                  <a:pt x="380525" y="164433"/>
                </a:lnTo>
                <a:close/>
              </a:path>
              <a:path w="1628775" h="348615">
                <a:moveTo>
                  <a:pt x="417050" y="347450"/>
                </a:moveTo>
                <a:lnTo>
                  <a:pt x="408902" y="336037"/>
                </a:lnTo>
                <a:lnTo>
                  <a:pt x="394144" y="309000"/>
                </a:lnTo>
                <a:lnTo>
                  <a:pt x="387301" y="277147"/>
                </a:lnTo>
                <a:lnTo>
                  <a:pt x="402897" y="251283"/>
                </a:lnTo>
                <a:lnTo>
                  <a:pt x="488622" y="195644"/>
                </a:lnTo>
                <a:lnTo>
                  <a:pt x="494957" y="191085"/>
                </a:lnTo>
                <a:lnTo>
                  <a:pt x="508004" y="178771"/>
                </a:lnTo>
                <a:lnTo>
                  <a:pt x="518820" y="160748"/>
                </a:lnTo>
                <a:lnTo>
                  <a:pt x="518800" y="159521"/>
                </a:lnTo>
                <a:lnTo>
                  <a:pt x="518683" y="152375"/>
                </a:lnTo>
                <a:lnTo>
                  <a:pt x="518560" y="144865"/>
                </a:lnTo>
                <a:lnTo>
                  <a:pt x="518465" y="139065"/>
                </a:lnTo>
                <a:lnTo>
                  <a:pt x="526612" y="150479"/>
                </a:lnTo>
                <a:lnTo>
                  <a:pt x="541368" y="177518"/>
                </a:lnTo>
                <a:lnTo>
                  <a:pt x="548119" y="208947"/>
                </a:lnTo>
                <a:lnTo>
                  <a:pt x="548211" y="209375"/>
                </a:lnTo>
                <a:lnTo>
                  <a:pt x="532614" y="235244"/>
                </a:lnTo>
                <a:lnTo>
                  <a:pt x="446901" y="290883"/>
                </a:lnTo>
                <a:lnTo>
                  <a:pt x="440565" y="295440"/>
                </a:lnTo>
                <a:lnTo>
                  <a:pt x="427518" y="307749"/>
                </a:lnTo>
                <a:lnTo>
                  <a:pt x="416700" y="325767"/>
                </a:lnTo>
                <a:lnTo>
                  <a:pt x="417050" y="347450"/>
                </a:lnTo>
                <a:close/>
              </a:path>
              <a:path w="1628775" h="348615">
                <a:moveTo>
                  <a:pt x="758978" y="232134"/>
                </a:moveTo>
                <a:lnTo>
                  <a:pt x="675467" y="232134"/>
                </a:lnTo>
                <a:lnTo>
                  <a:pt x="687736" y="231150"/>
                </a:lnTo>
                <a:lnTo>
                  <a:pt x="698172" y="227743"/>
                </a:lnTo>
                <a:lnTo>
                  <a:pt x="706042" y="221236"/>
                </a:lnTo>
                <a:lnTo>
                  <a:pt x="710609" y="210948"/>
                </a:lnTo>
                <a:lnTo>
                  <a:pt x="710274" y="201055"/>
                </a:lnTo>
                <a:lnTo>
                  <a:pt x="705273" y="194407"/>
                </a:lnTo>
                <a:lnTo>
                  <a:pt x="697099" y="190665"/>
                </a:lnTo>
                <a:lnTo>
                  <a:pt x="687243" y="189493"/>
                </a:lnTo>
                <a:lnTo>
                  <a:pt x="762179" y="189493"/>
                </a:lnTo>
                <a:lnTo>
                  <a:pt x="766457" y="197994"/>
                </a:lnTo>
                <a:lnTo>
                  <a:pt x="766331" y="210948"/>
                </a:lnTo>
                <a:lnTo>
                  <a:pt x="766296" y="214562"/>
                </a:lnTo>
                <a:lnTo>
                  <a:pt x="758978" y="232134"/>
                </a:lnTo>
                <a:close/>
              </a:path>
              <a:path w="1628775" h="348615">
                <a:moveTo>
                  <a:pt x="950603" y="347450"/>
                </a:moveTo>
                <a:lnTo>
                  <a:pt x="942507" y="347450"/>
                </a:lnTo>
                <a:lnTo>
                  <a:pt x="942507" y="561"/>
                </a:lnTo>
                <a:lnTo>
                  <a:pt x="950603" y="561"/>
                </a:lnTo>
                <a:lnTo>
                  <a:pt x="950603" y="347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1875" y="286556"/>
            <a:ext cx="10788248" cy="965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048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1852" y="2287333"/>
            <a:ext cx="6510655" cy="263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5519" y="6497659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9580" y="6552989"/>
            <a:ext cx="26809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Copyright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©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2025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Financial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Planning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Standards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Board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Ltd.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980" y="2250020"/>
            <a:ext cx="560502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en-US" altLang="ko-KR" sz="4200" b="1" dirty="0" smtClean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lang="ko-KR" altLang="en-US" sz="4200" b="1" dirty="0" smtClean="0">
                <a:solidFill>
                  <a:srgbClr val="FFFFFF"/>
                </a:solidFill>
                <a:latin typeface="Arial"/>
                <a:cs typeface="Arial"/>
              </a:rPr>
              <a:t>가 재무설계에 미치는 영향</a:t>
            </a:r>
            <a:endParaRPr sz="4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490980" y="1257475"/>
            <a:ext cx="575742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ko-KR" sz="2500" dirty="0" smtClean="0">
                <a:solidFill>
                  <a:srgbClr val="FFFFFF"/>
                </a:solidFill>
              </a:rPr>
              <a:t>2025</a:t>
            </a:r>
            <a:r>
              <a:rPr lang="ko-KR" altLang="en-US" sz="2500" dirty="0" smtClean="0">
                <a:solidFill>
                  <a:srgbClr val="FFFFFF"/>
                </a:solidFill>
              </a:rPr>
              <a:t>년 국제</a:t>
            </a:r>
            <a:r>
              <a:rPr lang="en-US" altLang="ko-KR" sz="2500" dirty="0" smtClean="0">
                <a:solidFill>
                  <a:srgbClr val="FFFFFF"/>
                </a:solidFill>
              </a:rPr>
              <a:t>FPSB </a:t>
            </a:r>
            <a:r>
              <a:rPr lang="ko-KR" altLang="en-US" sz="2500" dirty="0" smtClean="0">
                <a:solidFill>
                  <a:srgbClr val="FFFFFF"/>
                </a:solidFill>
              </a:rPr>
              <a:t>글로벌 설문조사 결과</a:t>
            </a:r>
            <a:endParaRPr sz="2500" dirty="0"/>
          </a:p>
        </p:txBody>
      </p:sp>
      <p:grpSp>
        <p:nvGrpSpPr>
          <p:cNvPr id="5" name="object 5"/>
          <p:cNvGrpSpPr/>
          <p:nvPr/>
        </p:nvGrpSpPr>
        <p:grpSpPr>
          <a:xfrm>
            <a:off x="6624656" y="723969"/>
            <a:ext cx="4806315" cy="4810125"/>
            <a:chOff x="6624656" y="723969"/>
            <a:chExt cx="4806315" cy="48101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4656" y="723972"/>
              <a:ext cx="4806010" cy="48095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4661" y="723969"/>
              <a:ext cx="2333652" cy="23347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4661" y="3197542"/>
              <a:ext cx="2333652" cy="23347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97023" y="3198723"/>
              <a:ext cx="2333650" cy="2334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875" y="286556"/>
            <a:ext cx="10788248" cy="445729"/>
          </a:xfrm>
          <a:prstGeom prst="rect">
            <a:avLst/>
          </a:prstGeom>
        </p:spPr>
        <p:txBody>
          <a:bodyPr vert="horz" wrap="square" lIns="0" tIns="75658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dirty="0" smtClean="0"/>
              <a:t>설문조사 결과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다양한 </a:t>
            </a:r>
            <a:r>
              <a:rPr lang="en-US" altLang="ko-KR" sz="2400" dirty="0" smtClean="0"/>
              <a:t>AI </a:t>
            </a:r>
            <a:r>
              <a:rPr lang="ko-KR" altLang="en-US" sz="2400" dirty="0" smtClean="0"/>
              <a:t>모델이 사용되고 있음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133970" y="5768106"/>
            <a:ext cx="5531379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어떤 유형의 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AI 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모델을 주로 사용하고 있습니까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? (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해당되는 모든 항목 선택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2,547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r>
              <a:rPr sz="1000" spc="-10" dirty="0" smtClean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r>
              <a:rPr sz="1000" spc="-4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"AI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를 사용하지 않음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”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이나 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“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잘 모르겠음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” 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이나 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“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기타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”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로 응답한 경우는 제외함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96371" y="1552134"/>
            <a:ext cx="0" cy="3806190"/>
          </a:xfrm>
          <a:custGeom>
            <a:avLst/>
            <a:gdLst/>
            <a:ahLst/>
            <a:cxnLst/>
            <a:rect l="l" t="t" r="r" b="b"/>
            <a:pathLst>
              <a:path h="3806190">
                <a:moveTo>
                  <a:pt x="0" y="0"/>
                </a:moveTo>
                <a:lnTo>
                  <a:pt x="0" y="38057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99736" y="1552134"/>
            <a:ext cx="0" cy="3806190"/>
          </a:xfrm>
          <a:custGeom>
            <a:avLst/>
            <a:gdLst/>
            <a:ahLst/>
            <a:cxnLst/>
            <a:rect l="l" t="t" r="r" b="b"/>
            <a:pathLst>
              <a:path h="3806190">
                <a:moveTo>
                  <a:pt x="0" y="0"/>
                </a:moveTo>
                <a:lnTo>
                  <a:pt x="0" y="38057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060607" y="1552134"/>
            <a:ext cx="4335145" cy="3806190"/>
            <a:chOff x="6060607" y="1552134"/>
            <a:chExt cx="4335145" cy="3806190"/>
          </a:xfrm>
        </p:grpSpPr>
        <p:sp>
          <p:nvSpPr>
            <p:cNvPr id="7" name="object 7"/>
            <p:cNvSpPr/>
            <p:nvPr/>
          </p:nvSpPr>
          <p:spPr>
            <a:xfrm>
              <a:off x="6568439" y="1552134"/>
              <a:ext cx="3525520" cy="3806190"/>
            </a:xfrm>
            <a:custGeom>
              <a:avLst/>
              <a:gdLst/>
              <a:ahLst/>
              <a:cxnLst/>
              <a:rect l="l" t="t" r="r" b="b"/>
              <a:pathLst>
                <a:path w="3525520" h="3806190">
                  <a:moveTo>
                    <a:pt x="0" y="3559361"/>
                  </a:moveTo>
                  <a:lnTo>
                    <a:pt x="0" y="3805720"/>
                  </a:lnTo>
                </a:path>
                <a:path w="3525520" h="3806190">
                  <a:moveTo>
                    <a:pt x="0" y="2798961"/>
                  </a:moveTo>
                  <a:lnTo>
                    <a:pt x="0" y="3289613"/>
                  </a:lnTo>
                </a:path>
                <a:path w="3525520" h="3806190">
                  <a:moveTo>
                    <a:pt x="0" y="2037812"/>
                  </a:moveTo>
                  <a:lnTo>
                    <a:pt x="0" y="2529048"/>
                  </a:lnTo>
                </a:path>
                <a:path w="3525520" h="3806190">
                  <a:moveTo>
                    <a:pt x="0" y="1276663"/>
                  </a:moveTo>
                  <a:lnTo>
                    <a:pt x="0" y="1767899"/>
                  </a:lnTo>
                </a:path>
                <a:path w="3525520" h="3806190">
                  <a:moveTo>
                    <a:pt x="0" y="515933"/>
                  </a:moveTo>
                  <a:lnTo>
                    <a:pt x="0" y="1006750"/>
                  </a:lnTo>
                </a:path>
                <a:path w="3525520" h="3806190">
                  <a:moveTo>
                    <a:pt x="0" y="0"/>
                  </a:moveTo>
                  <a:lnTo>
                    <a:pt x="0" y="246185"/>
                  </a:lnTo>
                </a:path>
                <a:path w="3525520" h="3806190">
                  <a:moveTo>
                    <a:pt x="504444" y="1276663"/>
                  </a:moveTo>
                  <a:lnTo>
                    <a:pt x="504444" y="1767899"/>
                  </a:lnTo>
                </a:path>
                <a:path w="3525520" h="3806190">
                  <a:moveTo>
                    <a:pt x="504444" y="515933"/>
                  </a:moveTo>
                  <a:lnTo>
                    <a:pt x="504444" y="1006750"/>
                  </a:lnTo>
                </a:path>
                <a:path w="3525520" h="3806190">
                  <a:moveTo>
                    <a:pt x="504444" y="2037812"/>
                  </a:moveTo>
                  <a:lnTo>
                    <a:pt x="504444" y="2529048"/>
                  </a:lnTo>
                </a:path>
                <a:path w="3525520" h="3806190">
                  <a:moveTo>
                    <a:pt x="504444" y="2798961"/>
                  </a:moveTo>
                  <a:lnTo>
                    <a:pt x="504444" y="3289613"/>
                  </a:lnTo>
                </a:path>
                <a:path w="3525520" h="3806190">
                  <a:moveTo>
                    <a:pt x="504444" y="0"/>
                  </a:moveTo>
                  <a:lnTo>
                    <a:pt x="504444" y="246185"/>
                  </a:lnTo>
                </a:path>
                <a:path w="3525520" h="3806190">
                  <a:moveTo>
                    <a:pt x="504444" y="3559361"/>
                  </a:moveTo>
                  <a:lnTo>
                    <a:pt x="504444" y="3805720"/>
                  </a:lnTo>
                </a:path>
                <a:path w="3525520" h="3806190">
                  <a:moveTo>
                    <a:pt x="1007363" y="1276663"/>
                  </a:moveTo>
                  <a:lnTo>
                    <a:pt x="1007363" y="1767899"/>
                  </a:lnTo>
                </a:path>
                <a:path w="3525520" h="3806190">
                  <a:moveTo>
                    <a:pt x="1007363" y="515933"/>
                  </a:moveTo>
                  <a:lnTo>
                    <a:pt x="1007363" y="1006750"/>
                  </a:lnTo>
                </a:path>
                <a:path w="3525520" h="3806190">
                  <a:moveTo>
                    <a:pt x="1007363" y="2037812"/>
                  </a:moveTo>
                  <a:lnTo>
                    <a:pt x="1007363" y="2529048"/>
                  </a:lnTo>
                </a:path>
                <a:path w="3525520" h="3806190">
                  <a:moveTo>
                    <a:pt x="1007363" y="2798961"/>
                  </a:moveTo>
                  <a:lnTo>
                    <a:pt x="1007363" y="3289613"/>
                  </a:lnTo>
                </a:path>
                <a:path w="3525520" h="3806190">
                  <a:moveTo>
                    <a:pt x="1007363" y="0"/>
                  </a:moveTo>
                  <a:lnTo>
                    <a:pt x="1007363" y="246185"/>
                  </a:lnTo>
                </a:path>
                <a:path w="3525520" h="3806190">
                  <a:moveTo>
                    <a:pt x="1007363" y="3559361"/>
                  </a:moveTo>
                  <a:lnTo>
                    <a:pt x="1007363" y="3805720"/>
                  </a:lnTo>
                </a:path>
                <a:path w="3525520" h="3806190">
                  <a:moveTo>
                    <a:pt x="1510283" y="515933"/>
                  </a:moveTo>
                  <a:lnTo>
                    <a:pt x="1510283" y="1006750"/>
                  </a:lnTo>
                </a:path>
                <a:path w="3525520" h="3806190">
                  <a:moveTo>
                    <a:pt x="1510283" y="2798961"/>
                  </a:moveTo>
                  <a:lnTo>
                    <a:pt x="1510283" y="3289613"/>
                  </a:lnTo>
                </a:path>
                <a:path w="3525520" h="3806190">
                  <a:moveTo>
                    <a:pt x="1510283" y="2037812"/>
                  </a:moveTo>
                  <a:lnTo>
                    <a:pt x="1510283" y="2529048"/>
                  </a:lnTo>
                </a:path>
                <a:path w="3525520" h="3806190">
                  <a:moveTo>
                    <a:pt x="1510283" y="0"/>
                  </a:moveTo>
                  <a:lnTo>
                    <a:pt x="1510283" y="246185"/>
                  </a:lnTo>
                </a:path>
                <a:path w="3525520" h="3806190">
                  <a:moveTo>
                    <a:pt x="1510283" y="1276663"/>
                  </a:moveTo>
                  <a:lnTo>
                    <a:pt x="1510283" y="1767899"/>
                  </a:lnTo>
                </a:path>
                <a:path w="3525520" h="3806190">
                  <a:moveTo>
                    <a:pt x="1510283" y="3559361"/>
                  </a:moveTo>
                  <a:lnTo>
                    <a:pt x="1510283" y="3805720"/>
                  </a:lnTo>
                </a:path>
                <a:path w="3525520" h="3806190">
                  <a:moveTo>
                    <a:pt x="2014727" y="1276663"/>
                  </a:moveTo>
                  <a:lnTo>
                    <a:pt x="2014727" y="1767899"/>
                  </a:lnTo>
                </a:path>
                <a:path w="3525520" h="3806190">
                  <a:moveTo>
                    <a:pt x="2014727" y="0"/>
                  </a:moveTo>
                  <a:lnTo>
                    <a:pt x="2014727" y="246185"/>
                  </a:lnTo>
                </a:path>
                <a:path w="3525520" h="3806190">
                  <a:moveTo>
                    <a:pt x="2014727" y="515933"/>
                  </a:moveTo>
                  <a:lnTo>
                    <a:pt x="2014727" y="1006750"/>
                  </a:lnTo>
                </a:path>
                <a:path w="3525520" h="3806190">
                  <a:moveTo>
                    <a:pt x="2014727" y="2037812"/>
                  </a:moveTo>
                  <a:lnTo>
                    <a:pt x="2014727" y="2529048"/>
                  </a:lnTo>
                </a:path>
                <a:path w="3525520" h="3806190">
                  <a:moveTo>
                    <a:pt x="2014727" y="2798961"/>
                  </a:moveTo>
                  <a:lnTo>
                    <a:pt x="2014727" y="3289613"/>
                  </a:lnTo>
                </a:path>
                <a:path w="3525520" h="3806190">
                  <a:moveTo>
                    <a:pt x="2014727" y="3559361"/>
                  </a:moveTo>
                  <a:lnTo>
                    <a:pt x="2014727" y="3805720"/>
                  </a:lnTo>
                </a:path>
                <a:path w="3525520" h="3806190">
                  <a:moveTo>
                    <a:pt x="2517648" y="515933"/>
                  </a:moveTo>
                  <a:lnTo>
                    <a:pt x="2517648" y="1006750"/>
                  </a:lnTo>
                </a:path>
                <a:path w="3525520" h="3806190">
                  <a:moveTo>
                    <a:pt x="2517648" y="2037812"/>
                  </a:moveTo>
                  <a:lnTo>
                    <a:pt x="2517648" y="2529048"/>
                  </a:lnTo>
                </a:path>
                <a:path w="3525520" h="3806190">
                  <a:moveTo>
                    <a:pt x="2517648" y="2798961"/>
                  </a:moveTo>
                  <a:lnTo>
                    <a:pt x="2517648" y="3289613"/>
                  </a:lnTo>
                </a:path>
                <a:path w="3525520" h="3806190">
                  <a:moveTo>
                    <a:pt x="2517648" y="0"/>
                  </a:moveTo>
                  <a:lnTo>
                    <a:pt x="2517648" y="246185"/>
                  </a:lnTo>
                </a:path>
                <a:path w="3525520" h="3806190">
                  <a:moveTo>
                    <a:pt x="2517648" y="1276663"/>
                  </a:moveTo>
                  <a:lnTo>
                    <a:pt x="2517648" y="1767899"/>
                  </a:lnTo>
                </a:path>
                <a:path w="3525520" h="3806190">
                  <a:moveTo>
                    <a:pt x="2517648" y="3559361"/>
                  </a:moveTo>
                  <a:lnTo>
                    <a:pt x="2517648" y="3805720"/>
                  </a:lnTo>
                </a:path>
                <a:path w="3525520" h="3806190">
                  <a:moveTo>
                    <a:pt x="3020568" y="515933"/>
                  </a:moveTo>
                  <a:lnTo>
                    <a:pt x="3020568" y="1006750"/>
                  </a:lnTo>
                </a:path>
                <a:path w="3525520" h="3806190">
                  <a:moveTo>
                    <a:pt x="3020568" y="2037812"/>
                  </a:moveTo>
                  <a:lnTo>
                    <a:pt x="3020568" y="3805720"/>
                  </a:lnTo>
                </a:path>
                <a:path w="3525520" h="3806190">
                  <a:moveTo>
                    <a:pt x="3020568" y="0"/>
                  </a:moveTo>
                  <a:lnTo>
                    <a:pt x="3020568" y="246185"/>
                  </a:lnTo>
                </a:path>
                <a:path w="3525520" h="3806190">
                  <a:moveTo>
                    <a:pt x="3020568" y="1276663"/>
                  </a:moveTo>
                  <a:lnTo>
                    <a:pt x="3020568" y="1767899"/>
                  </a:lnTo>
                </a:path>
                <a:path w="3525520" h="3806190">
                  <a:moveTo>
                    <a:pt x="3525011" y="515933"/>
                  </a:moveTo>
                  <a:lnTo>
                    <a:pt x="3525011" y="3805720"/>
                  </a:lnTo>
                </a:path>
                <a:path w="3525520" h="3806190">
                  <a:moveTo>
                    <a:pt x="3525011" y="0"/>
                  </a:moveTo>
                  <a:lnTo>
                    <a:pt x="3525011" y="24618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65367" y="2558884"/>
              <a:ext cx="3826510" cy="270510"/>
            </a:xfrm>
            <a:custGeom>
              <a:avLst/>
              <a:gdLst/>
              <a:ahLst/>
              <a:cxnLst/>
              <a:rect l="l" t="t" r="r" b="b"/>
              <a:pathLst>
                <a:path w="3826509" h="270510">
                  <a:moveTo>
                    <a:pt x="3826128" y="0"/>
                  </a:moveTo>
                  <a:lnTo>
                    <a:pt x="0" y="0"/>
                  </a:lnTo>
                  <a:lnTo>
                    <a:pt x="0" y="269913"/>
                  </a:lnTo>
                  <a:lnTo>
                    <a:pt x="3826128" y="269913"/>
                  </a:lnTo>
                  <a:lnTo>
                    <a:pt x="3826128" y="0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367" y="3320033"/>
              <a:ext cx="3725545" cy="270510"/>
            </a:xfrm>
            <a:custGeom>
              <a:avLst/>
              <a:gdLst/>
              <a:ahLst/>
              <a:cxnLst/>
              <a:rect l="l" t="t" r="r" b="b"/>
              <a:pathLst>
                <a:path w="3725545" h="270510">
                  <a:moveTo>
                    <a:pt x="3725430" y="0"/>
                  </a:moveTo>
                  <a:lnTo>
                    <a:pt x="0" y="0"/>
                  </a:lnTo>
                  <a:lnTo>
                    <a:pt x="0" y="269913"/>
                  </a:lnTo>
                  <a:lnTo>
                    <a:pt x="3725430" y="269913"/>
                  </a:lnTo>
                  <a:lnTo>
                    <a:pt x="3725430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65367" y="4081183"/>
              <a:ext cx="3524250" cy="270510"/>
            </a:xfrm>
            <a:custGeom>
              <a:avLst/>
              <a:gdLst/>
              <a:ahLst/>
              <a:cxnLst/>
              <a:rect l="l" t="t" r="r" b="b"/>
              <a:pathLst>
                <a:path w="3524250" h="270510">
                  <a:moveTo>
                    <a:pt x="3524059" y="0"/>
                  </a:moveTo>
                  <a:lnTo>
                    <a:pt x="0" y="0"/>
                  </a:lnTo>
                  <a:lnTo>
                    <a:pt x="0" y="269913"/>
                  </a:lnTo>
                  <a:lnTo>
                    <a:pt x="3524059" y="269913"/>
                  </a:lnTo>
                  <a:lnTo>
                    <a:pt x="3524059" y="0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65367" y="1798319"/>
              <a:ext cx="4330065" cy="3313429"/>
            </a:xfrm>
            <a:custGeom>
              <a:avLst/>
              <a:gdLst/>
              <a:ahLst/>
              <a:cxnLst/>
              <a:rect l="l" t="t" r="r" b="b"/>
              <a:pathLst>
                <a:path w="4330065" h="3313429">
                  <a:moveTo>
                    <a:pt x="3322472" y="3043428"/>
                  </a:moveTo>
                  <a:lnTo>
                    <a:pt x="0" y="3043428"/>
                  </a:lnTo>
                  <a:lnTo>
                    <a:pt x="0" y="3313176"/>
                  </a:lnTo>
                  <a:lnTo>
                    <a:pt x="3322472" y="3313176"/>
                  </a:lnTo>
                  <a:lnTo>
                    <a:pt x="3322472" y="3043428"/>
                  </a:lnTo>
                  <a:close/>
                </a:path>
                <a:path w="4330065" h="3313429">
                  <a:moveTo>
                    <a:pt x="4329849" y="0"/>
                  </a:moveTo>
                  <a:lnTo>
                    <a:pt x="0" y="0"/>
                  </a:lnTo>
                  <a:lnTo>
                    <a:pt x="0" y="269748"/>
                  </a:lnTo>
                  <a:lnTo>
                    <a:pt x="4329849" y="269748"/>
                  </a:lnTo>
                  <a:lnTo>
                    <a:pt x="4329849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5370" y="1552134"/>
              <a:ext cx="0" cy="3806190"/>
            </a:xfrm>
            <a:custGeom>
              <a:avLst/>
              <a:gdLst/>
              <a:ahLst/>
              <a:cxnLst/>
              <a:rect l="l" t="t" r="r" b="b"/>
              <a:pathLst>
                <a:path h="3806190">
                  <a:moveTo>
                    <a:pt x="0" y="0"/>
                  </a:moveTo>
                  <a:lnTo>
                    <a:pt x="0" y="380572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58549" y="1823485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43%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9955172" y="258457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54436" y="3345656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53116" y="410674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51795" y="486782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70088" y="1325471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3580" y="1325471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45181" y="132547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48673" y="132547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52164" y="132547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55655" y="132547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59147" y="132547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62639" y="132547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66130" y="132547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69622" y="132547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73113" y="132547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3970" y="1800597"/>
            <a:ext cx="4814321" cy="20454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119505" marR="5080" indent="-1107440" algn="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err="1" smtClean="0">
                <a:solidFill>
                  <a:srgbClr val="585858"/>
                </a:solidFill>
                <a:latin typeface="Arial"/>
                <a:cs typeface="Arial"/>
              </a:rPr>
              <a:t>생성형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AI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모델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예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sz="1200" dirty="0" err="1" smtClean="0">
                <a:solidFill>
                  <a:srgbClr val="585858"/>
                </a:solidFill>
                <a:latin typeface="Arial"/>
                <a:cs typeface="Arial"/>
              </a:rPr>
              <a:t>ChatGPT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ClaudeAI,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Gemini,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Wu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Dao,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Ernie</a:t>
            </a:r>
            <a:r>
              <a:rPr lang="en-US" sz="12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Bot</a:t>
            </a:r>
            <a:r>
              <a:rPr 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등</a:t>
            </a:r>
            <a:r>
              <a:rPr sz="1200" spc="-1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72150" y="2591105"/>
            <a:ext cx="42760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재무설계사가 사용하는 소프트웨어에 내장된 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endParaRPr lang="en-US" sz="12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3970" y="3337435"/>
            <a:ext cx="4814524" cy="20454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31645" marR="5080" indent="-1719580" algn="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err="1" smtClean="0">
                <a:solidFill>
                  <a:srgbClr val="585858"/>
                </a:solidFill>
                <a:latin typeface="Arial"/>
                <a:cs typeface="Arial"/>
              </a:rPr>
              <a:t>실무관리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프로그램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예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sz="1200" spc="-3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Copilot,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Salesforce</a:t>
            </a: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프로젝트 관리</a:t>
            </a:r>
            <a:r>
              <a:rPr lang="en-US" altLang="ko-KR" sz="12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등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67000" y="4113428"/>
            <a:ext cx="327986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고객이 직접 사용하는 </a:t>
            </a:r>
            <a:r>
              <a:rPr lang="ko-KR" altLang="en-US" sz="1200" spc="-10" dirty="0" err="1" smtClean="0">
                <a:solidFill>
                  <a:srgbClr val="585858"/>
                </a:solidFill>
                <a:latin typeface="Arial"/>
                <a:cs typeface="Arial"/>
              </a:rPr>
              <a:t>로보</a:t>
            </a: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ko-KR" altLang="en-US" sz="1200" spc="-10" dirty="0" err="1" smtClean="0">
                <a:solidFill>
                  <a:srgbClr val="585858"/>
                </a:solidFill>
                <a:latin typeface="Arial"/>
                <a:cs typeface="Arial"/>
              </a:rPr>
              <a:t>어드바이저</a:t>
            </a: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 프로그램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16751" y="4874514"/>
            <a:ext cx="3429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solidFill>
                  <a:srgbClr val="585858"/>
                </a:solidFill>
                <a:latin typeface="Arial"/>
                <a:cs typeface="Arial"/>
              </a:rPr>
              <a:t>AI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기능이 탑재된 새로운 재무설계 서비스 앱</a:t>
            </a:r>
            <a:endParaRPr lang="en-US" sz="12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8777" y="428773"/>
            <a:ext cx="7895590" cy="5749925"/>
            <a:chOff x="3778777" y="428773"/>
            <a:chExt cx="7895590" cy="5749925"/>
          </a:xfrm>
        </p:grpSpPr>
        <p:sp>
          <p:nvSpPr>
            <p:cNvPr id="3" name="object 3"/>
            <p:cNvSpPr/>
            <p:nvPr/>
          </p:nvSpPr>
          <p:spPr>
            <a:xfrm>
              <a:off x="3793064" y="443061"/>
              <a:ext cx="7867015" cy="1099185"/>
            </a:xfrm>
            <a:custGeom>
              <a:avLst/>
              <a:gdLst/>
              <a:ahLst/>
              <a:cxnLst/>
              <a:rect l="l" t="t" r="r" b="b"/>
              <a:pathLst>
                <a:path w="7867015" h="1099185">
                  <a:moveTo>
                    <a:pt x="7683703" y="0"/>
                  </a:moveTo>
                  <a:lnTo>
                    <a:pt x="183146" y="0"/>
                  </a:lnTo>
                  <a:lnTo>
                    <a:pt x="134461" y="6541"/>
                  </a:lnTo>
                  <a:lnTo>
                    <a:pt x="90711" y="25003"/>
                  </a:lnTo>
                  <a:lnTo>
                    <a:pt x="53644" y="53640"/>
                  </a:lnTo>
                  <a:lnTo>
                    <a:pt x="25006" y="90706"/>
                  </a:lnTo>
                  <a:lnTo>
                    <a:pt x="6542" y="134456"/>
                  </a:lnTo>
                  <a:lnTo>
                    <a:pt x="0" y="183146"/>
                  </a:lnTo>
                  <a:lnTo>
                    <a:pt x="0" y="915720"/>
                  </a:lnTo>
                  <a:lnTo>
                    <a:pt x="6542" y="964406"/>
                  </a:lnTo>
                  <a:lnTo>
                    <a:pt x="25006" y="1008155"/>
                  </a:lnTo>
                  <a:lnTo>
                    <a:pt x="53644" y="1045222"/>
                  </a:lnTo>
                  <a:lnTo>
                    <a:pt x="90711" y="1073861"/>
                  </a:lnTo>
                  <a:lnTo>
                    <a:pt x="134461" y="1092324"/>
                  </a:lnTo>
                  <a:lnTo>
                    <a:pt x="183146" y="1098867"/>
                  </a:lnTo>
                  <a:lnTo>
                    <a:pt x="7683703" y="1098867"/>
                  </a:lnTo>
                  <a:lnTo>
                    <a:pt x="7732393" y="1092324"/>
                  </a:lnTo>
                  <a:lnTo>
                    <a:pt x="7776143" y="1073861"/>
                  </a:lnTo>
                  <a:lnTo>
                    <a:pt x="7813209" y="1045222"/>
                  </a:lnTo>
                  <a:lnTo>
                    <a:pt x="7841846" y="1008155"/>
                  </a:lnTo>
                  <a:lnTo>
                    <a:pt x="7860308" y="964406"/>
                  </a:lnTo>
                  <a:lnTo>
                    <a:pt x="7866849" y="915720"/>
                  </a:lnTo>
                  <a:lnTo>
                    <a:pt x="7866849" y="183146"/>
                  </a:lnTo>
                  <a:lnTo>
                    <a:pt x="7860308" y="134456"/>
                  </a:lnTo>
                  <a:lnTo>
                    <a:pt x="7841846" y="90706"/>
                  </a:lnTo>
                  <a:lnTo>
                    <a:pt x="7813209" y="53640"/>
                  </a:lnTo>
                  <a:lnTo>
                    <a:pt x="7776143" y="25003"/>
                  </a:lnTo>
                  <a:lnTo>
                    <a:pt x="7732393" y="6541"/>
                  </a:lnTo>
                  <a:lnTo>
                    <a:pt x="7683703" y="0"/>
                  </a:lnTo>
                  <a:close/>
                </a:path>
              </a:pathLst>
            </a:custGeom>
            <a:solidFill>
              <a:srgbClr val="C3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93064" y="443061"/>
              <a:ext cx="7867015" cy="1099185"/>
            </a:xfrm>
            <a:custGeom>
              <a:avLst/>
              <a:gdLst/>
              <a:ahLst/>
              <a:cxnLst/>
              <a:rect l="l" t="t" r="r" b="b"/>
              <a:pathLst>
                <a:path w="7867015" h="1099185">
                  <a:moveTo>
                    <a:pt x="0" y="183146"/>
                  </a:moveTo>
                  <a:lnTo>
                    <a:pt x="6542" y="134456"/>
                  </a:lnTo>
                  <a:lnTo>
                    <a:pt x="25006" y="90706"/>
                  </a:lnTo>
                  <a:lnTo>
                    <a:pt x="53644" y="53640"/>
                  </a:lnTo>
                  <a:lnTo>
                    <a:pt x="90711" y="25003"/>
                  </a:lnTo>
                  <a:lnTo>
                    <a:pt x="134461" y="6541"/>
                  </a:lnTo>
                  <a:lnTo>
                    <a:pt x="183146" y="0"/>
                  </a:lnTo>
                  <a:lnTo>
                    <a:pt x="7683703" y="0"/>
                  </a:lnTo>
                  <a:lnTo>
                    <a:pt x="7732393" y="6541"/>
                  </a:lnTo>
                  <a:lnTo>
                    <a:pt x="7776143" y="25003"/>
                  </a:lnTo>
                  <a:lnTo>
                    <a:pt x="7813209" y="53640"/>
                  </a:lnTo>
                  <a:lnTo>
                    <a:pt x="7841846" y="90706"/>
                  </a:lnTo>
                  <a:lnTo>
                    <a:pt x="7860308" y="134456"/>
                  </a:lnTo>
                  <a:lnTo>
                    <a:pt x="7866849" y="183146"/>
                  </a:lnTo>
                  <a:lnTo>
                    <a:pt x="7866849" y="915720"/>
                  </a:lnTo>
                  <a:lnTo>
                    <a:pt x="7860308" y="964406"/>
                  </a:lnTo>
                  <a:lnTo>
                    <a:pt x="7841846" y="1008155"/>
                  </a:lnTo>
                  <a:lnTo>
                    <a:pt x="7813209" y="1045222"/>
                  </a:lnTo>
                  <a:lnTo>
                    <a:pt x="7776143" y="1073861"/>
                  </a:lnTo>
                  <a:lnTo>
                    <a:pt x="7732393" y="1092324"/>
                  </a:lnTo>
                  <a:lnTo>
                    <a:pt x="7683703" y="1098867"/>
                  </a:lnTo>
                  <a:lnTo>
                    <a:pt x="183146" y="1098867"/>
                  </a:lnTo>
                  <a:lnTo>
                    <a:pt x="134461" y="1092324"/>
                  </a:lnTo>
                  <a:lnTo>
                    <a:pt x="90711" y="1073861"/>
                  </a:lnTo>
                  <a:lnTo>
                    <a:pt x="53644" y="1045222"/>
                  </a:lnTo>
                  <a:lnTo>
                    <a:pt x="25006" y="1008155"/>
                  </a:lnTo>
                  <a:lnTo>
                    <a:pt x="6542" y="964406"/>
                  </a:lnTo>
                  <a:lnTo>
                    <a:pt x="0" y="915720"/>
                  </a:lnTo>
                  <a:lnTo>
                    <a:pt x="0" y="183146"/>
                  </a:lnTo>
                  <a:close/>
                </a:path>
              </a:pathLst>
            </a:custGeom>
            <a:ln w="28575">
              <a:solidFill>
                <a:srgbClr val="00ACD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63711" y="453770"/>
              <a:ext cx="2281555" cy="5725160"/>
            </a:xfrm>
            <a:custGeom>
              <a:avLst/>
              <a:gdLst/>
              <a:ahLst/>
              <a:cxnLst/>
              <a:rect l="l" t="t" r="r" b="b"/>
              <a:pathLst>
                <a:path w="2281554" h="5725160">
                  <a:moveTo>
                    <a:pt x="0" y="957452"/>
                  </a:moveTo>
                  <a:lnTo>
                    <a:pt x="0" y="1189101"/>
                  </a:lnTo>
                </a:path>
                <a:path w="2281554" h="5725160">
                  <a:moveTo>
                    <a:pt x="0" y="600837"/>
                  </a:moveTo>
                  <a:lnTo>
                    <a:pt x="0" y="830961"/>
                  </a:lnTo>
                </a:path>
                <a:path w="2281554" h="5725160">
                  <a:moveTo>
                    <a:pt x="0" y="242696"/>
                  </a:moveTo>
                  <a:lnTo>
                    <a:pt x="0" y="472821"/>
                  </a:lnTo>
                </a:path>
                <a:path w="2281554" h="5725160">
                  <a:moveTo>
                    <a:pt x="0" y="0"/>
                  </a:moveTo>
                  <a:lnTo>
                    <a:pt x="0" y="116217"/>
                  </a:lnTo>
                </a:path>
                <a:path w="2281554" h="5725160">
                  <a:moveTo>
                    <a:pt x="0" y="1315592"/>
                  </a:moveTo>
                  <a:lnTo>
                    <a:pt x="0" y="1547253"/>
                  </a:lnTo>
                </a:path>
                <a:path w="2281554" h="5725160">
                  <a:moveTo>
                    <a:pt x="0" y="1673732"/>
                  </a:moveTo>
                  <a:lnTo>
                    <a:pt x="0" y="1903857"/>
                  </a:lnTo>
                </a:path>
                <a:path w="2281554" h="5725160">
                  <a:moveTo>
                    <a:pt x="0" y="2031873"/>
                  </a:moveTo>
                  <a:lnTo>
                    <a:pt x="0" y="2261997"/>
                  </a:lnTo>
                </a:path>
                <a:path w="2281554" h="5725160">
                  <a:moveTo>
                    <a:pt x="0" y="2388489"/>
                  </a:moveTo>
                  <a:lnTo>
                    <a:pt x="0" y="2620137"/>
                  </a:lnTo>
                </a:path>
                <a:path w="2281554" h="5725160">
                  <a:moveTo>
                    <a:pt x="0" y="2746629"/>
                  </a:moveTo>
                  <a:lnTo>
                    <a:pt x="0" y="2978289"/>
                  </a:lnTo>
                </a:path>
                <a:path w="2281554" h="5725160">
                  <a:moveTo>
                    <a:pt x="0" y="3104768"/>
                  </a:moveTo>
                  <a:lnTo>
                    <a:pt x="0" y="3334892"/>
                  </a:lnTo>
                </a:path>
                <a:path w="2281554" h="5725160">
                  <a:moveTo>
                    <a:pt x="0" y="3462908"/>
                  </a:moveTo>
                  <a:lnTo>
                    <a:pt x="0" y="3693032"/>
                  </a:lnTo>
                </a:path>
                <a:path w="2281554" h="5725160">
                  <a:moveTo>
                    <a:pt x="0" y="3821049"/>
                  </a:moveTo>
                  <a:lnTo>
                    <a:pt x="0" y="4051173"/>
                  </a:lnTo>
                </a:path>
                <a:path w="2281554" h="5725160">
                  <a:moveTo>
                    <a:pt x="0" y="4177665"/>
                  </a:moveTo>
                  <a:lnTo>
                    <a:pt x="0" y="5724779"/>
                  </a:lnTo>
                </a:path>
                <a:path w="2281554" h="5725160">
                  <a:moveTo>
                    <a:pt x="760476" y="957452"/>
                  </a:moveTo>
                  <a:lnTo>
                    <a:pt x="760476" y="1189101"/>
                  </a:lnTo>
                </a:path>
                <a:path w="2281554" h="5725160">
                  <a:moveTo>
                    <a:pt x="760476" y="600837"/>
                  </a:moveTo>
                  <a:lnTo>
                    <a:pt x="760476" y="830961"/>
                  </a:lnTo>
                </a:path>
                <a:path w="2281554" h="5725160">
                  <a:moveTo>
                    <a:pt x="760476" y="242696"/>
                  </a:moveTo>
                  <a:lnTo>
                    <a:pt x="760476" y="472821"/>
                  </a:lnTo>
                </a:path>
                <a:path w="2281554" h="5725160">
                  <a:moveTo>
                    <a:pt x="760476" y="0"/>
                  </a:moveTo>
                  <a:lnTo>
                    <a:pt x="760476" y="116217"/>
                  </a:lnTo>
                </a:path>
                <a:path w="2281554" h="5725160">
                  <a:moveTo>
                    <a:pt x="760476" y="1315592"/>
                  </a:moveTo>
                  <a:lnTo>
                    <a:pt x="760476" y="1547253"/>
                  </a:lnTo>
                </a:path>
                <a:path w="2281554" h="5725160">
                  <a:moveTo>
                    <a:pt x="760476" y="1673732"/>
                  </a:moveTo>
                  <a:lnTo>
                    <a:pt x="760476" y="5724779"/>
                  </a:lnTo>
                </a:path>
                <a:path w="2281554" h="5725160">
                  <a:moveTo>
                    <a:pt x="1520952" y="600837"/>
                  </a:moveTo>
                  <a:lnTo>
                    <a:pt x="1520952" y="5724779"/>
                  </a:lnTo>
                </a:path>
                <a:path w="2281554" h="5725160">
                  <a:moveTo>
                    <a:pt x="1520952" y="242696"/>
                  </a:moveTo>
                  <a:lnTo>
                    <a:pt x="1520952" y="472821"/>
                  </a:lnTo>
                </a:path>
                <a:path w="2281554" h="5725160">
                  <a:moveTo>
                    <a:pt x="1520952" y="0"/>
                  </a:moveTo>
                  <a:lnTo>
                    <a:pt x="1520952" y="116217"/>
                  </a:lnTo>
                </a:path>
                <a:path w="2281554" h="5725160">
                  <a:moveTo>
                    <a:pt x="2281428" y="242696"/>
                  </a:moveTo>
                  <a:lnTo>
                    <a:pt x="2281428" y="5724779"/>
                  </a:lnTo>
                </a:path>
                <a:path w="2281554" h="5725160">
                  <a:moveTo>
                    <a:pt x="2281428" y="0"/>
                  </a:moveTo>
                  <a:lnTo>
                    <a:pt x="2281428" y="11621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05857" y="453770"/>
              <a:ext cx="0" cy="5725160"/>
            </a:xfrm>
            <a:custGeom>
              <a:avLst/>
              <a:gdLst/>
              <a:ahLst/>
              <a:cxnLst/>
              <a:rect l="l" t="t" r="r" b="b"/>
              <a:pathLst>
                <a:path h="5725160">
                  <a:moveTo>
                    <a:pt x="0" y="0"/>
                  </a:moveTo>
                  <a:lnTo>
                    <a:pt x="0" y="57247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03553" y="569988"/>
              <a:ext cx="3117850" cy="5492750"/>
            </a:xfrm>
            <a:custGeom>
              <a:avLst/>
              <a:gdLst/>
              <a:ahLst/>
              <a:cxnLst/>
              <a:rect l="l" t="t" r="r" b="b"/>
              <a:pathLst>
                <a:path w="3117850" h="5492750">
                  <a:moveTo>
                    <a:pt x="380669" y="5365991"/>
                  </a:moveTo>
                  <a:lnTo>
                    <a:pt x="0" y="5365991"/>
                  </a:lnTo>
                  <a:lnTo>
                    <a:pt x="0" y="5492483"/>
                  </a:lnTo>
                  <a:lnTo>
                    <a:pt x="380669" y="5492483"/>
                  </a:lnTo>
                  <a:lnTo>
                    <a:pt x="380669" y="5365991"/>
                  </a:lnTo>
                  <a:close/>
                </a:path>
                <a:path w="3117850" h="5492750">
                  <a:moveTo>
                    <a:pt x="456882" y="5007851"/>
                  </a:moveTo>
                  <a:lnTo>
                    <a:pt x="0" y="5007851"/>
                  </a:lnTo>
                  <a:lnTo>
                    <a:pt x="0" y="5135867"/>
                  </a:lnTo>
                  <a:lnTo>
                    <a:pt x="456882" y="5135867"/>
                  </a:lnTo>
                  <a:lnTo>
                    <a:pt x="456882" y="5007851"/>
                  </a:lnTo>
                  <a:close/>
                </a:path>
                <a:path w="3117850" h="5492750">
                  <a:moveTo>
                    <a:pt x="760145" y="4651235"/>
                  </a:moveTo>
                  <a:lnTo>
                    <a:pt x="0" y="4651235"/>
                  </a:lnTo>
                  <a:lnTo>
                    <a:pt x="0" y="4777727"/>
                  </a:lnTo>
                  <a:lnTo>
                    <a:pt x="760145" y="4777727"/>
                  </a:lnTo>
                  <a:lnTo>
                    <a:pt x="760145" y="4651235"/>
                  </a:lnTo>
                  <a:close/>
                </a:path>
                <a:path w="3117850" h="5492750">
                  <a:moveTo>
                    <a:pt x="760145" y="4293108"/>
                  </a:moveTo>
                  <a:lnTo>
                    <a:pt x="0" y="4293108"/>
                  </a:lnTo>
                  <a:lnTo>
                    <a:pt x="0" y="4419587"/>
                  </a:lnTo>
                  <a:lnTo>
                    <a:pt x="760145" y="4419587"/>
                  </a:lnTo>
                  <a:lnTo>
                    <a:pt x="760145" y="4293108"/>
                  </a:lnTo>
                  <a:close/>
                </a:path>
                <a:path w="3117850" h="5492750">
                  <a:moveTo>
                    <a:pt x="836358" y="3934955"/>
                  </a:moveTo>
                  <a:lnTo>
                    <a:pt x="0" y="3934955"/>
                  </a:lnTo>
                  <a:lnTo>
                    <a:pt x="0" y="4061447"/>
                  </a:lnTo>
                  <a:lnTo>
                    <a:pt x="836358" y="4061447"/>
                  </a:lnTo>
                  <a:lnTo>
                    <a:pt x="836358" y="3934955"/>
                  </a:lnTo>
                  <a:close/>
                </a:path>
                <a:path w="3117850" h="5492750">
                  <a:moveTo>
                    <a:pt x="912558" y="3576815"/>
                  </a:moveTo>
                  <a:lnTo>
                    <a:pt x="0" y="3576815"/>
                  </a:lnTo>
                  <a:lnTo>
                    <a:pt x="0" y="3704831"/>
                  </a:lnTo>
                  <a:lnTo>
                    <a:pt x="912558" y="3704831"/>
                  </a:lnTo>
                  <a:lnTo>
                    <a:pt x="912558" y="3576815"/>
                  </a:lnTo>
                  <a:close/>
                </a:path>
                <a:path w="3117850" h="5492750">
                  <a:moveTo>
                    <a:pt x="1064958" y="3218675"/>
                  </a:moveTo>
                  <a:lnTo>
                    <a:pt x="0" y="3218675"/>
                  </a:lnTo>
                  <a:lnTo>
                    <a:pt x="0" y="3346691"/>
                  </a:lnTo>
                  <a:lnTo>
                    <a:pt x="1064958" y="3346691"/>
                  </a:lnTo>
                  <a:lnTo>
                    <a:pt x="1064958" y="3218675"/>
                  </a:lnTo>
                  <a:close/>
                </a:path>
                <a:path w="3117850" h="5492750">
                  <a:moveTo>
                    <a:pt x="1064958" y="2862072"/>
                  </a:moveTo>
                  <a:lnTo>
                    <a:pt x="0" y="2862072"/>
                  </a:lnTo>
                  <a:lnTo>
                    <a:pt x="0" y="2988551"/>
                  </a:lnTo>
                  <a:lnTo>
                    <a:pt x="1064958" y="2988551"/>
                  </a:lnTo>
                  <a:lnTo>
                    <a:pt x="1064958" y="2862072"/>
                  </a:lnTo>
                  <a:close/>
                </a:path>
                <a:path w="3117850" h="5492750">
                  <a:moveTo>
                    <a:pt x="1064958" y="2503919"/>
                  </a:moveTo>
                  <a:lnTo>
                    <a:pt x="0" y="2503919"/>
                  </a:lnTo>
                  <a:lnTo>
                    <a:pt x="0" y="2630411"/>
                  </a:lnTo>
                  <a:lnTo>
                    <a:pt x="1064958" y="2630411"/>
                  </a:lnTo>
                  <a:lnTo>
                    <a:pt x="1064958" y="2503919"/>
                  </a:lnTo>
                  <a:close/>
                </a:path>
                <a:path w="3117850" h="5492750">
                  <a:moveTo>
                    <a:pt x="1064958" y="2145792"/>
                  </a:moveTo>
                  <a:lnTo>
                    <a:pt x="0" y="2145792"/>
                  </a:lnTo>
                  <a:lnTo>
                    <a:pt x="0" y="2272271"/>
                  </a:lnTo>
                  <a:lnTo>
                    <a:pt x="1064958" y="2272271"/>
                  </a:lnTo>
                  <a:lnTo>
                    <a:pt x="1064958" y="2145792"/>
                  </a:lnTo>
                  <a:close/>
                </a:path>
                <a:path w="3117850" h="5492750">
                  <a:moveTo>
                    <a:pt x="1217345" y="1787652"/>
                  </a:moveTo>
                  <a:lnTo>
                    <a:pt x="0" y="1787652"/>
                  </a:lnTo>
                  <a:lnTo>
                    <a:pt x="0" y="1915655"/>
                  </a:lnTo>
                  <a:lnTo>
                    <a:pt x="1217345" y="1915655"/>
                  </a:lnTo>
                  <a:lnTo>
                    <a:pt x="1217345" y="1787652"/>
                  </a:lnTo>
                  <a:close/>
                </a:path>
                <a:path w="3117850" h="5492750">
                  <a:moveTo>
                    <a:pt x="1596821" y="1431036"/>
                  </a:moveTo>
                  <a:lnTo>
                    <a:pt x="0" y="1431036"/>
                  </a:lnTo>
                  <a:lnTo>
                    <a:pt x="0" y="1557515"/>
                  </a:lnTo>
                  <a:lnTo>
                    <a:pt x="1596821" y="1557515"/>
                  </a:lnTo>
                  <a:lnTo>
                    <a:pt x="1596821" y="1431036"/>
                  </a:lnTo>
                  <a:close/>
                </a:path>
                <a:path w="3117850" h="5492750">
                  <a:moveTo>
                    <a:pt x="2128710" y="1072883"/>
                  </a:moveTo>
                  <a:lnTo>
                    <a:pt x="0" y="1072883"/>
                  </a:lnTo>
                  <a:lnTo>
                    <a:pt x="0" y="1199375"/>
                  </a:lnTo>
                  <a:lnTo>
                    <a:pt x="2128710" y="1199375"/>
                  </a:lnTo>
                  <a:lnTo>
                    <a:pt x="2128710" y="1072883"/>
                  </a:lnTo>
                  <a:close/>
                </a:path>
                <a:path w="3117850" h="5492750">
                  <a:moveTo>
                    <a:pt x="2281110" y="714743"/>
                  </a:moveTo>
                  <a:lnTo>
                    <a:pt x="0" y="714743"/>
                  </a:lnTo>
                  <a:lnTo>
                    <a:pt x="0" y="841235"/>
                  </a:lnTo>
                  <a:lnTo>
                    <a:pt x="2281110" y="841235"/>
                  </a:lnTo>
                  <a:lnTo>
                    <a:pt x="2281110" y="714743"/>
                  </a:lnTo>
                  <a:close/>
                </a:path>
                <a:path w="3117850" h="5492750">
                  <a:moveTo>
                    <a:pt x="2509710" y="356616"/>
                  </a:moveTo>
                  <a:lnTo>
                    <a:pt x="0" y="356616"/>
                  </a:lnTo>
                  <a:lnTo>
                    <a:pt x="0" y="484619"/>
                  </a:lnTo>
                  <a:lnTo>
                    <a:pt x="2509710" y="484619"/>
                  </a:lnTo>
                  <a:lnTo>
                    <a:pt x="2509710" y="356616"/>
                  </a:lnTo>
                  <a:close/>
                </a:path>
                <a:path w="3117850" h="5492750">
                  <a:moveTo>
                    <a:pt x="3117786" y="0"/>
                  </a:moveTo>
                  <a:lnTo>
                    <a:pt x="0" y="0"/>
                  </a:lnTo>
                  <a:lnTo>
                    <a:pt x="0" y="126479"/>
                  </a:lnTo>
                  <a:lnTo>
                    <a:pt x="3117786" y="126479"/>
                  </a:lnTo>
                  <a:lnTo>
                    <a:pt x="3117786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03561" y="453770"/>
              <a:ext cx="0" cy="5725160"/>
            </a:xfrm>
            <a:custGeom>
              <a:avLst/>
              <a:gdLst/>
              <a:ahLst/>
              <a:cxnLst/>
              <a:rect l="l" t="t" r="r" b="b"/>
              <a:pathLst>
                <a:path h="5725160">
                  <a:moveTo>
                    <a:pt x="0" y="0"/>
                  </a:moveTo>
                  <a:lnTo>
                    <a:pt x="0" y="57247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752605"/>
            <a:ext cx="295102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spcBef>
                <a:spcPts val="100"/>
              </a:spcBef>
            </a:pPr>
            <a:r>
              <a:rPr lang="ko-KR" altLang="en-US"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재무설계사가</a:t>
            </a:r>
            <a:r>
              <a:rPr lang="en-US" altLang="ko-KR"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lang="ko-KR" altLang="en-US"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를 가장 많이 활용하는 상위 </a:t>
            </a:r>
            <a:r>
              <a:rPr lang="en-US" altLang="ko-KR"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ko-KR" altLang="en-US"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가지 분야</a:t>
            </a:r>
            <a:r>
              <a:rPr sz="2400" b="1" spc="-1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80365" y="6497045"/>
            <a:ext cx="426668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현재 어떤 분야에 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AI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를 활용하고 계십니까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? 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?(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해당되는 모든 항목 선택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00000"/>
              </a:lnSpc>
            </a:pPr>
            <a:r>
              <a:rPr sz="1000" spc="-1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2,793</a:t>
            </a:r>
            <a:r>
              <a:rPr lang="ko-KR" altLang="en-US" sz="1000" spc="-3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585858"/>
                </a:solidFill>
              </a:rPr>
              <a:t>11</a:t>
            </a:fld>
            <a:endParaRPr spc="-25" dirty="0">
              <a:solidFill>
                <a:srgbClr val="585858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350" y="2119508"/>
            <a:ext cx="2930525" cy="165429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265">
              <a:lnSpc>
                <a:spcPct val="150000"/>
              </a:lnSpc>
              <a:spcBef>
                <a:spcPts val="700"/>
              </a:spcBef>
              <a:buChar char="•"/>
              <a:tabLst>
                <a:tab pos="354965" algn="l"/>
              </a:tabLst>
            </a:pPr>
            <a:r>
              <a:rPr lang="ko-KR" altLang="en-US" sz="2000" dirty="0" smtClean="0">
                <a:solidFill>
                  <a:srgbClr val="FFFFFF"/>
                </a:solidFill>
                <a:latin typeface="Arial"/>
                <a:cs typeface="Arial"/>
              </a:rPr>
              <a:t>고객 커뮤니케이션</a:t>
            </a:r>
            <a:endParaRPr lang="en-US" altLang="ko-KR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50000"/>
              </a:lnSpc>
              <a:spcBef>
                <a:spcPts val="700"/>
              </a:spcBef>
              <a:buChar char="•"/>
              <a:tabLst>
                <a:tab pos="354965" algn="l"/>
              </a:tabLst>
            </a:pPr>
            <a:r>
              <a:rPr lang="ko-KR" altLang="en-US" sz="2000" dirty="0" smtClean="0">
                <a:solidFill>
                  <a:srgbClr val="FFFFFF"/>
                </a:solidFill>
                <a:latin typeface="Arial"/>
                <a:cs typeface="Arial"/>
              </a:rPr>
              <a:t>고객 정보 수집</a:t>
            </a:r>
            <a:endParaRPr lang="en-US" altLang="ko-KR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50000"/>
              </a:lnSpc>
              <a:spcBef>
                <a:spcPts val="700"/>
              </a:spcBef>
              <a:buChar char="•"/>
              <a:tabLst>
                <a:tab pos="354965" algn="l"/>
              </a:tabLst>
            </a:pPr>
            <a:r>
              <a:rPr lang="ko-KR" altLang="en-US" sz="2000" dirty="0" smtClean="0">
                <a:solidFill>
                  <a:srgbClr val="FFFFFF"/>
                </a:solidFill>
                <a:latin typeface="Arial"/>
                <a:cs typeface="Arial"/>
              </a:rPr>
              <a:t>위험 분석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84306" y="52345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41%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75926" y="881286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47782" y="123912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95688" y="1596956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63354" y="195479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83116" y="2312626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31021" y="2670462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31021" y="302829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31021" y="3386132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31021" y="374396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78925" y="4101802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02878" y="445963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26831" y="4817473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26831" y="517530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23097" y="5533143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47049" y="5890978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08279" y="227107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36942" y="227107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97379" y="227107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57817" y="227107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518255" y="227107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278693" y="227107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24067" y="515368"/>
            <a:ext cx="2661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고객 커뮤니케이션 및 참여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32600" y="873203"/>
            <a:ext cx="20535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고객 정보 수집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18374" y="1231038"/>
            <a:ext cx="12674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위험 분석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16295" y="1588873"/>
            <a:ext cx="32696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시장 분석 및 투자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/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금융상품 조사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42635" y="1946709"/>
            <a:ext cx="31438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퇴직연금 계산 및 은퇴 후 </a:t>
            </a:r>
            <a:r>
              <a:rPr lang="ko-KR" altLang="en-US" sz="1200" dirty="0" err="1" smtClean="0">
                <a:solidFill>
                  <a:srgbClr val="585858"/>
                </a:solidFill>
                <a:latin typeface="Arial"/>
                <a:cs typeface="Arial"/>
              </a:rPr>
              <a:t>필요자금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예측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04457" y="2304544"/>
            <a:ext cx="2281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재무설계 제안서 작성 및 분석</a:t>
            </a:r>
            <a:endParaRPr lang="en-US" sz="12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45172" y="2662379"/>
            <a:ext cx="1741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보험 </a:t>
            </a:r>
            <a:r>
              <a:rPr lang="ko-KR" altLang="en-US" sz="1200" dirty="0" err="1" smtClean="0">
                <a:solidFill>
                  <a:srgbClr val="585858"/>
                </a:solidFill>
                <a:latin typeface="Arial"/>
                <a:cs typeface="Arial"/>
              </a:rPr>
              <a:t>니즈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분석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93229" y="3020214"/>
            <a:ext cx="18935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err="1" smtClean="0">
                <a:solidFill>
                  <a:srgbClr val="585858"/>
                </a:solidFill>
                <a:latin typeface="Arial"/>
                <a:cs typeface="Arial"/>
              </a:rPr>
              <a:t>세금설계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및 절세 전략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20180" y="3378050"/>
            <a:ext cx="2366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금융교육 및 </a:t>
            </a:r>
            <a:r>
              <a:rPr lang="ko-KR" altLang="en-US" sz="1200" dirty="0" err="1" smtClean="0">
                <a:solidFill>
                  <a:srgbClr val="585858"/>
                </a:solidFill>
                <a:latin typeface="Arial"/>
                <a:cs typeface="Arial"/>
              </a:rPr>
              <a:t>금융이해력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증진 수단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41133" y="3735885"/>
            <a:ext cx="1445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전략 최적화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28715" y="4093720"/>
            <a:ext cx="29584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err="1" smtClean="0">
                <a:solidFill>
                  <a:srgbClr val="585858"/>
                </a:solidFill>
                <a:latin typeface="Arial"/>
                <a:cs typeface="Arial"/>
              </a:rPr>
              <a:t>상속설계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및 자산 이전 전략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1765" y="4451555"/>
            <a:ext cx="24847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포트폴리오 관리 및 </a:t>
            </a:r>
            <a:r>
              <a:rPr lang="ko-KR" altLang="en-US" sz="1200" dirty="0" err="1" smtClean="0">
                <a:solidFill>
                  <a:srgbClr val="585858"/>
                </a:solidFill>
                <a:latin typeface="Arial"/>
                <a:cs typeface="Arial"/>
              </a:rPr>
              <a:t>리밸런싱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31561" y="4809390"/>
            <a:ext cx="33553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재무설계 제안서 대비 고객 재무 상태 검토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27063" y="5167226"/>
            <a:ext cx="245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예산 및 현금 흐름 관리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08447" y="5525061"/>
            <a:ext cx="35782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재무설계 제안 후 고객 상황 모니터링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80349" y="5882896"/>
            <a:ext cx="405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기타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375" y="703809"/>
            <a:ext cx="32207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비즈니스 운영에 있어 </a:t>
            </a:r>
            <a:r>
              <a:rPr lang="en-US" altLang="ko-KR"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lang="ko-KR" altLang="en-US"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의 상위 </a:t>
            </a:r>
            <a:r>
              <a:rPr lang="en-US" altLang="ko-KR"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ko-KR" altLang="en-US"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가지 활용 분야</a:t>
            </a:r>
            <a:r>
              <a:rPr lang="en-US" altLang="ko-KR"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0919" y="648322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4112" y="6392684"/>
            <a:ext cx="651708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귀하의 회사는 현재 어떤 분야에서 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AI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를 활용해 비즈니스 운영을 지원하고 있습니까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? (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해당되는 모든 항목 선택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2,795</a:t>
            </a:r>
            <a:r>
              <a:rPr lang="ko-KR" altLang="en-US" sz="1000" spc="-3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78777" y="428772"/>
            <a:ext cx="8113395" cy="5641975"/>
            <a:chOff x="3778777" y="428772"/>
            <a:chExt cx="8113395" cy="5641975"/>
          </a:xfrm>
        </p:grpSpPr>
        <p:sp>
          <p:nvSpPr>
            <p:cNvPr id="6" name="object 6"/>
            <p:cNvSpPr/>
            <p:nvPr/>
          </p:nvSpPr>
          <p:spPr>
            <a:xfrm>
              <a:off x="3793064" y="443059"/>
              <a:ext cx="8084820" cy="1167130"/>
            </a:xfrm>
            <a:custGeom>
              <a:avLst/>
              <a:gdLst/>
              <a:ahLst/>
              <a:cxnLst/>
              <a:rect l="l" t="t" r="r" b="b"/>
              <a:pathLst>
                <a:path w="8084820" h="1167130">
                  <a:moveTo>
                    <a:pt x="7890154" y="0"/>
                  </a:moveTo>
                  <a:lnTo>
                    <a:pt x="194449" y="0"/>
                  </a:lnTo>
                  <a:lnTo>
                    <a:pt x="149864" y="5135"/>
                  </a:lnTo>
                  <a:lnTo>
                    <a:pt x="108935" y="19764"/>
                  </a:lnTo>
                  <a:lnTo>
                    <a:pt x="72831" y="42718"/>
                  </a:lnTo>
                  <a:lnTo>
                    <a:pt x="42718" y="72831"/>
                  </a:lnTo>
                  <a:lnTo>
                    <a:pt x="19764" y="108935"/>
                  </a:lnTo>
                  <a:lnTo>
                    <a:pt x="5135" y="149864"/>
                  </a:lnTo>
                  <a:lnTo>
                    <a:pt x="0" y="194449"/>
                  </a:lnTo>
                  <a:lnTo>
                    <a:pt x="0" y="972210"/>
                  </a:lnTo>
                  <a:lnTo>
                    <a:pt x="5135" y="1016795"/>
                  </a:lnTo>
                  <a:lnTo>
                    <a:pt x="19764" y="1057724"/>
                  </a:lnTo>
                  <a:lnTo>
                    <a:pt x="42718" y="1093828"/>
                  </a:lnTo>
                  <a:lnTo>
                    <a:pt x="72831" y="1123941"/>
                  </a:lnTo>
                  <a:lnTo>
                    <a:pt x="108935" y="1146895"/>
                  </a:lnTo>
                  <a:lnTo>
                    <a:pt x="149864" y="1161524"/>
                  </a:lnTo>
                  <a:lnTo>
                    <a:pt x="194449" y="1166660"/>
                  </a:lnTo>
                  <a:lnTo>
                    <a:pt x="7890154" y="1166660"/>
                  </a:lnTo>
                  <a:lnTo>
                    <a:pt x="7934743" y="1161524"/>
                  </a:lnTo>
                  <a:lnTo>
                    <a:pt x="7975673" y="1146895"/>
                  </a:lnTo>
                  <a:lnTo>
                    <a:pt x="8011777" y="1123941"/>
                  </a:lnTo>
                  <a:lnTo>
                    <a:pt x="8041889" y="1093828"/>
                  </a:lnTo>
                  <a:lnTo>
                    <a:pt x="8064842" y="1057724"/>
                  </a:lnTo>
                  <a:lnTo>
                    <a:pt x="8079469" y="1016795"/>
                  </a:lnTo>
                  <a:lnTo>
                    <a:pt x="8084604" y="972210"/>
                  </a:lnTo>
                  <a:lnTo>
                    <a:pt x="8084604" y="194449"/>
                  </a:lnTo>
                  <a:lnTo>
                    <a:pt x="8079469" y="149864"/>
                  </a:lnTo>
                  <a:lnTo>
                    <a:pt x="8064842" y="108935"/>
                  </a:lnTo>
                  <a:lnTo>
                    <a:pt x="8041889" y="72831"/>
                  </a:lnTo>
                  <a:lnTo>
                    <a:pt x="8011777" y="42718"/>
                  </a:lnTo>
                  <a:lnTo>
                    <a:pt x="7975673" y="19764"/>
                  </a:lnTo>
                  <a:lnTo>
                    <a:pt x="7934743" y="5135"/>
                  </a:lnTo>
                  <a:lnTo>
                    <a:pt x="7890154" y="0"/>
                  </a:lnTo>
                  <a:close/>
                </a:path>
              </a:pathLst>
            </a:custGeom>
            <a:solidFill>
              <a:srgbClr val="C3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3064" y="443059"/>
              <a:ext cx="8084820" cy="1167130"/>
            </a:xfrm>
            <a:custGeom>
              <a:avLst/>
              <a:gdLst/>
              <a:ahLst/>
              <a:cxnLst/>
              <a:rect l="l" t="t" r="r" b="b"/>
              <a:pathLst>
                <a:path w="8084820" h="1167130">
                  <a:moveTo>
                    <a:pt x="0" y="194449"/>
                  </a:moveTo>
                  <a:lnTo>
                    <a:pt x="5135" y="149864"/>
                  </a:lnTo>
                  <a:lnTo>
                    <a:pt x="19764" y="108935"/>
                  </a:lnTo>
                  <a:lnTo>
                    <a:pt x="42718" y="72831"/>
                  </a:lnTo>
                  <a:lnTo>
                    <a:pt x="72831" y="42718"/>
                  </a:lnTo>
                  <a:lnTo>
                    <a:pt x="108935" y="19764"/>
                  </a:lnTo>
                  <a:lnTo>
                    <a:pt x="149864" y="5135"/>
                  </a:lnTo>
                  <a:lnTo>
                    <a:pt x="194449" y="0"/>
                  </a:lnTo>
                  <a:lnTo>
                    <a:pt x="7890154" y="0"/>
                  </a:lnTo>
                  <a:lnTo>
                    <a:pt x="7934743" y="5135"/>
                  </a:lnTo>
                  <a:lnTo>
                    <a:pt x="7975673" y="19764"/>
                  </a:lnTo>
                  <a:lnTo>
                    <a:pt x="8011777" y="42718"/>
                  </a:lnTo>
                  <a:lnTo>
                    <a:pt x="8041889" y="72831"/>
                  </a:lnTo>
                  <a:lnTo>
                    <a:pt x="8064842" y="108935"/>
                  </a:lnTo>
                  <a:lnTo>
                    <a:pt x="8079469" y="149864"/>
                  </a:lnTo>
                  <a:lnTo>
                    <a:pt x="8084604" y="194449"/>
                  </a:lnTo>
                  <a:lnTo>
                    <a:pt x="8084604" y="972210"/>
                  </a:lnTo>
                  <a:lnTo>
                    <a:pt x="8079469" y="1016795"/>
                  </a:lnTo>
                  <a:lnTo>
                    <a:pt x="8064842" y="1057724"/>
                  </a:lnTo>
                  <a:lnTo>
                    <a:pt x="8041889" y="1093828"/>
                  </a:lnTo>
                  <a:lnTo>
                    <a:pt x="8011777" y="1123941"/>
                  </a:lnTo>
                  <a:lnTo>
                    <a:pt x="7975673" y="1146895"/>
                  </a:lnTo>
                  <a:lnTo>
                    <a:pt x="7934743" y="1161524"/>
                  </a:lnTo>
                  <a:lnTo>
                    <a:pt x="7890154" y="1166660"/>
                  </a:lnTo>
                  <a:lnTo>
                    <a:pt x="194449" y="1166660"/>
                  </a:lnTo>
                  <a:lnTo>
                    <a:pt x="149864" y="1161524"/>
                  </a:lnTo>
                  <a:lnTo>
                    <a:pt x="108935" y="1146895"/>
                  </a:lnTo>
                  <a:lnTo>
                    <a:pt x="72831" y="1123941"/>
                  </a:lnTo>
                  <a:lnTo>
                    <a:pt x="42718" y="1093828"/>
                  </a:lnTo>
                  <a:lnTo>
                    <a:pt x="19764" y="1057724"/>
                  </a:lnTo>
                  <a:lnTo>
                    <a:pt x="5135" y="1016795"/>
                  </a:lnTo>
                  <a:lnTo>
                    <a:pt x="0" y="972210"/>
                  </a:lnTo>
                  <a:lnTo>
                    <a:pt x="0" y="194449"/>
                  </a:lnTo>
                  <a:close/>
                </a:path>
              </a:pathLst>
            </a:custGeom>
            <a:ln w="28575">
              <a:solidFill>
                <a:srgbClr val="00ACD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09916" y="453772"/>
              <a:ext cx="2795270" cy="5617210"/>
            </a:xfrm>
            <a:custGeom>
              <a:avLst/>
              <a:gdLst/>
              <a:ahLst/>
              <a:cxnLst/>
              <a:rect l="l" t="t" r="r" b="b"/>
              <a:pathLst>
                <a:path w="2795270" h="5617210">
                  <a:moveTo>
                    <a:pt x="0" y="1003171"/>
                  </a:moveTo>
                  <a:lnTo>
                    <a:pt x="0" y="1243963"/>
                  </a:lnTo>
                </a:path>
                <a:path w="2795270" h="5617210">
                  <a:moveTo>
                    <a:pt x="0" y="628267"/>
                  </a:moveTo>
                  <a:lnTo>
                    <a:pt x="0" y="869059"/>
                  </a:lnTo>
                </a:path>
                <a:path w="2795270" h="5617210">
                  <a:moveTo>
                    <a:pt x="0" y="253363"/>
                  </a:moveTo>
                  <a:lnTo>
                    <a:pt x="0" y="495679"/>
                  </a:lnTo>
                </a:path>
                <a:path w="2795270" h="5617210">
                  <a:moveTo>
                    <a:pt x="0" y="0"/>
                  </a:moveTo>
                  <a:lnTo>
                    <a:pt x="0" y="120775"/>
                  </a:lnTo>
                </a:path>
                <a:path w="2795270" h="5617210">
                  <a:moveTo>
                    <a:pt x="0" y="1376551"/>
                  </a:moveTo>
                  <a:lnTo>
                    <a:pt x="0" y="1618867"/>
                  </a:lnTo>
                </a:path>
                <a:path w="2795270" h="5617210">
                  <a:moveTo>
                    <a:pt x="0" y="1751455"/>
                  </a:moveTo>
                  <a:lnTo>
                    <a:pt x="0" y="1993771"/>
                  </a:lnTo>
                </a:path>
                <a:path w="2795270" h="5617210">
                  <a:moveTo>
                    <a:pt x="0" y="2126359"/>
                  </a:moveTo>
                  <a:lnTo>
                    <a:pt x="0" y="2367151"/>
                  </a:lnTo>
                </a:path>
                <a:path w="2795270" h="5617210">
                  <a:moveTo>
                    <a:pt x="0" y="2499739"/>
                  </a:moveTo>
                  <a:lnTo>
                    <a:pt x="0" y="2742055"/>
                  </a:lnTo>
                </a:path>
                <a:path w="2795270" h="5617210">
                  <a:moveTo>
                    <a:pt x="0" y="2874643"/>
                  </a:moveTo>
                  <a:lnTo>
                    <a:pt x="0" y="3116959"/>
                  </a:lnTo>
                </a:path>
                <a:path w="2795270" h="5617210">
                  <a:moveTo>
                    <a:pt x="0" y="3249547"/>
                  </a:moveTo>
                  <a:lnTo>
                    <a:pt x="0" y="3490339"/>
                  </a:lnTo>
                </a:path>
                <a:path w="2795270" h="5617210">
                  <a:moveTo>
                    <a:pt x="0" y="3624451"/>
                  </a:moveTo>
                  <a:lnTo>
                    <a:pt x="0" y="3865243"/>
                  </a:lnTo>
                </a:path>
                <a:path w="2795270" h="5617210">
                  <a:moveTo>
                    <a:pt x="0" y="3997831"/>
                  </a:moveTo>
                  <a:lnTo>
                    <a:pt x="0" y="4240147"/>
                  </a:lnTo>
                </a:path>
                <a:path w="2795270" h="5617210">
                  <a:moveTo>
                    <a:pt x="0" y="4372735"/>
                  </a:moveTo>
                  <a:lnTo>
                    <a:pt x="0" y="4615051"/>
                  </a:lnTo>
                </a:path>
                <a:path w="2795270" h="5617210">
                  <a:moveTo>
                    <a:pt x="0" y="4747639"/>
                  </a:moveTo>
                  <a:lnTo>
                    <a:pt x="0" y="4988431"/>
                  </a:lnTo>
                </a:path>
                <a:path w="2795270" h="5617210">
                  <a:moveTo>
                    <a:pt x="0" y="5121019"/>
                  </a:moveTo>
                  <a:lnTo>
                    <a:pt x="0" y="5616930"/>
                  </a:lnTo>
                </a:path>
                <a:path w="2795270" h="5617210">
                  <a:moveTo>
                    <a:pt x="559307" y="1003171"/>
                  </a:moveTo>
                  <a:lnTo>
                    <a:pt x="559307" y="1243963"/>
                  </a:lnTo>
                </a:path>
                <a:path w="2795270" h="5617210">
                  <a:moveTo>
                    <a:pt x="559307" y="628267"/>
                  </a:moveTo>
                  <a:lnTo>
                    <a:pt x="559307" y="869059"/>
                  </a:lnTo>
                </a:path>
                <a:path w="2795270" h="5617210">
                  <a:moveTo>
                    <a:pt x="559307" y="253363"/>
                  </a:moveTo>
                  <a:lnTo>
                    <a:pt x="559307" y="495679"/>
                  </a:lnTo>
                </a:path>
                <a:path w="2795270" h="5617210">
                  <a:moveTo>
                    <a:pt x="559307" y="0"/>
                  </a:moveTo>
                  <a:lnTo>
                    <a:pt x="559307" y="120775"/>
                  </a:lnTo>
                </a:path>
                <a:path w="2795270" h="5617210">
                  <a:moveTo>
                    <a:pt x="559307" y="1376551"/>
                  </a:moveTo>
                  <a:lnTo>
                    <a:pt x="559307" y="1618867"/>
                  </a:lnTo>
                </a:path>
                <a:path w="2795270" h="5617210">
                  <a:moveTo>
                    <a:pt x="559307" y="1751455"/>
                  </a:moveTo>
                  <a:lnTo>
                    <a:pt x="559307" y="1993771"/>
                  </a:lnTo>
                </a:path>
                <a:path w="2795270" h="5617210">
                  <a:moveTo>
                    <a:pt x="559307" y="2126359"/>
                  </a:moveTo>
                  <a:lnTo>
                    <a:pt x="559307" y="2367151"/>
                  </a:lnTo>
                </a:path>
                <a:path w="2795270" h="5617210">
                  <a:moveTo>
                    <a:pt x="559307" y="2499739"/>
                  </a:moveTo>
                  <a:lnTo>
                    <a:pt x="559307" y="2742055"/>
                  </a:lnTo>
                </a:path>
                <a:path w="2795270" h="5617210">
                  <a:moveTo>
                    <a:pt x="559307" y="2874643"/>
                  </a:moveTo>
                  <a:lnTo>
                    <a:pt x="559307" y="3116959"/>
                  </a:lnTo>
                </a:path>
                <a:path w="2795270" h="5617210">
                  <a:moveTo>
                    <a:pt x="559307" y="3249547"/>
                  </a:moveTo>
                  <a:lnTo>
                    <a:pt x="559307" y="3490339"/>
                  </a:lnTo>
                </a:path>
                <a:path w="2795270" h="5617210">
                  <a:moveTo>
                    <a:pt x="559307" y="3624451"/>
                  </a:moveTo>
                  <a:lnTo>
                    <a:pt x="559307" y="5616930"/>
                  </a:lnTo>
                </a:path>
                <a:path w="2795270" h="5617210">
                  <a:moveTo>
                    <a:pt x="1118616" y="2874643"/>
                  </a:moveTo>
                  <a:lnTo>
                    <a:pt x="1118616" y="5616930"/>
                  </a:lnTo>
                </a:path>
                <a:path w="2795270" h="5617210">
                  <a:moveTo>
                    <a:pt x="1118616" y="0"/>
                  </a:moveTo>
                  <a:lnTo>
                    <a:pt x="1118616" y="120775"/>
                  </a:lnTo>
                </a:path>
                <a:path w="2795270" h="5617210">
                  <a:moveTo>
                    <a:pt x="1118616" y="1376551"/>
                  </a:moveTo>
                  <a:lnTo>
                    <a:pt x="1118616" y="1618867"/>
                  </a:lnTo>
                </a:path>
                <a:path w="2795270" h="5617210">
                  <a:moveTo>
                    <a:pt x="1118616" y="1751455"/>
                  </a:moveTo>
                  <a:lnTo>
                    <a:pt x="1118616" y="1993771"/>
                  </a:lnTo>
                </a:path>
                <a:path w="2795270" h="5617210">
                  <a:moveTo>
                    <a:pt x="1118616" y="2126359"/>
                  </a:moveTo>
                  <a:lnTo>
                    <a:pt x="1118616" y="2367151"/>
                  </a:lnTo>
                </a:path>
                <a:path w="2795270" h="5617210">
                  <a:moveTo>
                    <a:pt x="1118616" y="1003171"/>
                  </a:moveTo>
                  <a:lnTo>
                    <a:pt x="1118616" y="1243963"/>
                  </a:lnTo>
                </a:path>
                <a:path w="2795270" h="5617210">
                  <a:moveTo>
                    <a:pt x="1118616" y="2499739"/>
                  </a:moveTo>
                  <a:lnTo>
                    <a:pt x="1118616" y="2742055"/>
                  </a:lnTo>
                </a:path>
                <a:path w="2795270" h="5617210">
                  <a:moveTo>
                    <a:pt x="1118616" y="628267"/>
                  </a:moveTo>
                  <a:lnTo>
                    <a:pt x="1118616" y="869059"/>
                  </a:lnTo>
                </a:path>
                <a:path w="2795270" h="5617210">
                  <a:moveTo>
                    <a:pt x="1118616" y="253363"/>
                  </a:moveTo>
                  <a:lnTo>
                    <a:pt x="1118616" y="495679"/>
                  </a:lnTo>
                </a:path>
                <a:path w="2795270" h="5617210">
                  <a:moveTo>
                    <a:pt x="1676400" y="1751455"/>
                  </a:moveTo>
                  <a:lnTo>
                    <a:pt x="1676400" y="5616930"/>
                  </a:lnTo>
                </a:path>
                <a:path w="2795270" h="5617210">
                  <a:moveTo>
                    <a:pt x="1676400" y="253363"/>
                  </a:moveTo>
                  <a:lnTo>
                    <a:pt x="1676400" y="495679"/>
                  </a:lnTo>
                </a:path>
                <a:path w="2795270" h="5617210">
                  <a:moveTo>
                    <a:pt x="1676400" y="1376551"/>
                  </a:moveTo>
                  <a:lnTo>
                    <a:pt x="1676400" y="1618867"/>
                  </a:lnTo>
                </a:path>
                <a:path w="2795270" h="5617210">
                  <a:moveTo>
                    <a:pt x="1676400" y="0"/>
                  </a:moveTo>
                  <a:lnTo>
                    <a:pt x="1676400" y="120775"/>
                  </a:lnTo>
                </a:path>
                <a:path w="2795270" h="5617210">
                  <a:moveTo>
                    <a:pt x="1676400" y="628267"/>
                  </a:moveTo>
                  <a:lnTo>
                    <a:pt x="1676400" y="869059"/>
                  </a:lnTo>
                </a:path>
                <a:path w="2795270" h="5617210">
                  <a:moveTo>
                    <a:pt x="1676400" y="1003171"/>
                  </a:moveTo>
                  <a:lnTo>
                    <a:pt x="1676400" y="1243963"/>
                  </a:lnTo>
                </a:path>
                <a:path w="2795270" h="5617210">
                  <a:moveTo>
                    <a:pt x="2235707" y="253363"/>
                  </a:moveTo>
                  <a:lnTo>
                    <a:pt x="2235707" y="495679"/>
                  </a:lnTo>
                </a:path>
                <a:path w="2795270" h="5617210">
                  <a:moveTo>
                    <a:pt x="2235707" y="0"/>
                  </a:moveTo>
                  <a:lnTo>
                    <a:pt x="2235707" y="120775"/>
                  </a:lnTo>
                </a:path>
                <a:path w="2795270" h="5617210">
                  <a:moveTo>
                    <a:pt x="2235707" y="1003171"/>
                  </a:moveTo>
                  <a:lnTo>
                    <a:pt x="2235707" y="5616930"/>
                  </a:lnTo>
                </a:path>
                <a:path w="2795270" h="5617210">
                  <a:moveTo>
                    <a:pt x="2235707" y="628267"/>
                  </a:moveTo>
                  <a:lnTo>
                    <a:pt x="2235707" y="869059"/>
                  </a:lnTo>
                </a:path>
                <a:path w="2795270" h="5617210">
                  <a:moveTo>
                    <a:pt x="2795016" y="628267"/>
                  </a:moveTo>
                  <a:lnTo>
                    <a:pt x="2795016" y="869059"/>
                  </a:lnTo>
                </a:path>
                <a:path w="2795270" h="5617210">
                  <a:moveTo>
                    <a:pt x="2795016" y="1003171"/>
                  </a:moveTo>
                  <a:lnTo>
                    <a:pt x="2795016" y="5616930"/>
                  </a:lnTo>
                </a:path>
                <a:path w="2795270" h="5617210">
                  <a:moveTo>
                    <a:pt x="2795016" y="253363"/>
                  </a:moveTo>
                  <a:lnTo>
                    <a:pt x="2795016" y="495679"/>
                  </a:lnTo>
                </a:path>
                <a:path w="2795270" h="5617210">
                  <a:moveTo>
                    <a:pt x="2795016" y="0"/>
                  </a:moveTo>
                  <a:lnTo>
                    <a:pt x="2795016" y="12077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064240" y="453772"/>
              <a:ext cx="559435" cy="5617210"/>
            </a:xfrm>
            <a:custGeom>
              <a:avLst/>
              <a:gdLst/>
              <a:ahLst/>
              <a:cxnLst/>
              <a:rect l="l" t="t" r="r" b="b"/>
              <a:pathLst>
                <a:path w="559434" h="5617210">
                  <a:moveTo>
                    <a:pt x="0" y="0"/>
                  </a:moveTo>
                  <a:lnTo>
                    <a:pt x="0" y="5616930"/>
                  </a:lnTo>
                </a:path>
                <a:path w="559434" h="5617210">
                  <a:moveTo>
                    <a:pt x="559371" y="0"/>
                  </a:moveTo>
                  <a:lnTo>
                    <a:pt x="559371" y="561693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0519" y="574547"/>
              <a:ext cx="3914140" cy="5375275"/>
            </a:xfrm>
            <a:custGeom>
              <a:avLst/>
              <a:gdLst/>
              <a:ahLst/>
              <a:cxnLst/>
              <a:rect l="l" t="t" r="r" b="b"/>
              <a:pathLst>
                <a:path w="3914140" h="5375275">
                  <a:moveTo>
                    <a:pt x="335368" y="5242560"/>
                  </a:moveTo>
                  <a:lnTo>
                    <a:pt x="12" y="5242560"/>
                  </a:lnTo>
                  <a:lnTo>
                    <a:pt x="12" y="5375148"/>
                  </a:lnTo>
                  <a:lnTo>
                    <a:pt x="335368" y="5375148"/>
                  </a:lnTo>
                  <a:lnTo>
                    <a:pt x="335368" y="5242560"/>
                  </a:lnTo>
                  <a:close/>
                </a:path>
                <a:path w="3914140" h="5375275">
                  <a:moveTo>
                    <a:pt x="670648" y="4867656"/>
                  </a:moveTo>
                  <a:lnTo>
                    <a:pt x="12" y="4867656"/>
                  </a:lnTo>
                  <a:lnTo>
                    <a:pt x="12" y="5000244"/>
                  </a:lnTo>
                  <a:lnTo>
                    <a:pt x="670648" y="5000244"/>
                  </a:lnTo>
                  <a:lnTo>
                    <a:pt x="670648" y="4867656"/>
                  </a:lnTo>
                  <a:close/>
                </a:path>
                <a:path w="3914140" h="5375275">
                  <a:moveTo>
                    <a:pt x="670648" y="4494276"/>
                  </a:moveTo>
                  <a:lnTo>
                    <a:pt x="12" y="4494276"/>
                  </a:lnTo>
                  <a:lnTo>
                    <a:pt x="12" y="4626864"/>
                  </a:lnTo>
                  <a:lnTo>
                    <a:pt x="670648" y="4626864"/>
                  </a:lnTo>
                  <a:lnTo>
                    <a:pt x="670648" y="4494276"/>
                  </a:lnTo>
                  <a:close/>
                </a:path>
                <a:path w="3914140" h="5375275">
                  <a:moveTo>
                    <a:pt x="894676" y="4119372"/>
                  </a:moveTo>
                  <a:lnTo>
                    <a:pt x="12" y="4119372"/>
                  </a:lnTo>
                  <a:lnTo>
                    <a:pt x="12" y="4251960"/>
                  </a:lnTo>
                  <a:lnTo>
                    <a:pt x="894676" y="4251960"/>
                  </a:lnTo>
                  <a:lnTo>
                    <a:pt x="894676" y="4119372"/>
                  </a:lnTo>
                  <a:close/>
                </a:path>
                <a:path w="3914140" h="5375275">
                  <a:moveTo>
                    <a:pt x="1118704" y="3744468"/>
                  </a:moveTo>
                  <a:lnTo>
                    <a:pt x="12" y="3744468"/>
                  </a:lnTo>
                  <a:lnTo>
                    <a:pt x="12" y="3877056"/>
                  </a:lnTo>
                  <a:lnTo>
                    <a:pt x="1118704" y="3877056"/>
                  </a:lnTo>
                  <a:lnTo>
                    <a:pt x="1118704" y="3744468"/>
                  </a:lnTo>
                  <a:close/>
                </a:path>
                <a:path w="3914140" h="5375275">
                  <a:moveTo>
                    <a:pt x="1229956" y="3369564"/>
                  </a:moveTo>
                  <a:lnTo>
                    <a:pt x="12" y="3369564"/>
                  </a:lnTo>
                  <a:lnTo>
                    <a:pt x="12" y="3503676"/>
                  </a:lnTo>
                  <a:lnTo>
                    <a:pt x="1229956" y="3503676"/>
                  </a:lnTo>
                  <a:lnTo>
                    <a:pt x="1229956" y="3369564"/>
                  </a:lnTo>
                  <a:close/>
                </a:path>
                <a:path w="3914140" h="5375275">
                  <a:moveTo>
                    <a:pt x="1229956" y="2996196"/>
                  </a:moveTo>
                  <a:lnTo>
                    <a:pt x="12" y="2996196"/>
                  </a:lnTo>
                  <a:lnTo>
                    <a:pt x="12" y="3128784"/>
                  </a:lnTo>
                  <a:lnTo>
                    <a:pt x="1229956" y="3128784"/>
                  </a:lnTo>
                  <a:lnTo>
                    <a:pt x="1229956" y="2996196"/>
                  </a:lnTo>
                  <a:close/>
                </a:path>
                <a:path w="3914140" h="5375275">
                  <a:moveTo>
                    <a:pt x="2013292" y="2621280"/>
                  </a:moveTo>
                  <a:lnTo>
                    <a:pt x="0" y="2621280"/>
                  </a:lnTo>
                  <a:lnTo>
                    <a:pt x="0" y="2753868"/>
                  </a:lnTo>
                  <a:lnTo>
                    <a:pt x="2013292" y="2753868"/>
                  </a:lnTo>
                  <a:lnTo>
                    <a:pt x="2013292" y="2621280"/>
                  </a:lnTo>
                  <a:close/>
                </a:path>
                <a:path w="3914140" h="5375275">
                  <a:moveTo>
                    <a:pt x="2124545" y="2246376"/>
                  </a:moveTo>
                  <a:lnTo>
                    <a:pt x="12" y="2246376"/>
                  </a:lnTo>
                  <a:lnTo>
                    <a:pt x="12" y="2378964"/>
                  </a:lnTo>
                  <a:lnTo>
                    <a:pt x="2124545" y="2378964"/>
                  </a:lnTo>
                  <a:lnTo>
                    <a:pt x="2124545" y="2246376"/>
                  </a:lnTo>
                  <a:close/>
                </a:path>
                <a:path w="3914140" h="5375275">
                  <a:moveTo>
                    <a:pt x="2235797" y="1872996"/>
                  </a:moveTo>
                  <a:lnTo>
                    <a:pt x="12" y="1872996"/>
                  </a:lnTo>
                  <a:lnTo>
                    <a:pt x="12" y="2005584"/>
                  </a:lnTo>
                  <a:lnTo>
                    <a:pt x="2235797" y="2005584"/>
                  </a:lnTo>
                  <a:lnTo>
                    <a:pt x="2235797" y="1872996"/>
                  </a:lnTo>
                  <a:close/>
                </a:path>
                <a:path w="3914140" h="5375275">
                  <a:moveTo>
                    <a:pt x="2795105" y="1498092"/>
                  </a:moveTo>
                  <a:lnTo>
                    <a:pt x="12" y="1498092"/>
                  </a:lnTo>
                  <a:lnTo>
                    <a:pt x="12" y="1630680"/>
                  </a:lnTo>
                  <a:lnTo>
                    <a:pt x="2795105" y="1630680"/>
                  </a:lnTo>
                  <a:lnTo>
                    <a:pt x="2795105" y="1498092"/>
                  </a:lnTo>
                  <a:close/>
                </a:path>
                <a:path w="3914140" h="5375275">
                  <a:moveTo>
                    <a:pt x="2795105" y="1123188"/>
                  </a:moveTo>
                  <a:lnTo>
                    <a:pt x="12" y="1123188"/>
                  </a:lnTo>
                  <a:lnTo>
                    <a:pt x="12" y="1255776"/>
                  </a:lnTo>
                  <a:lnTo>
                    <a:pt x="2795105" y="1255776"/>
                  </a:lnTo>
                  <a:lnTo>
                    <a:pt x="2795105" y="1123188"/>
                  </a:lnTo>
                  <a:close/>
                </a:path>
                <a:path w="3914140" h="5375275">
                  <a:moveTo>
                    <a:pt x="3689693" y="748284"/>
                  </a:moveTo>
                  <a:lnTo>
                    <a:pt x="0" y="748284"/>
                  </a:lnTo>
                  <a:lnTo>
                    <a:pt x="0" y="882396"/>
                  </a:lnTo>
                  <a:lnTo>
                    <a:pt x="3689693" y="882396"/>
                  </a:lnTo>
                  <a:lnTo>
                    <a:pt x="3689693" y="748284"/>
                  </a:lnTo>
                  <a:close/>
                </a:path>
                <a:path w="3914140" h="5375275">
                  <a:moveTo>
                    <a:pt x="3802469" y="374904"/>
                  </a:moveTo>
                  <a:lnTo>
                    <a:pt x="12" y="374904"/>
                  </a:lnTo>
                  <a:lnTo>
                    <a:pt x="12" y="507492"/>
                  </a:lnTo>
                  <a:lnTo>
                    <a:pt x="3802469" y="507492"/>
                  </a:lnTo>
                  <a:lnTo>
                    <a:pt x="3802469" y="374904"/>
                  </a:lnTo>
                  <a:close/>
                </a:path>
                <a:path w="3914140" h="5375275">
                  <a:moveTo>
                    <a:pt x="3913721" y="0"/>
                  </a:moveTo>
                  <a:lnTo>
                    <a:pt x="12" y="0"/>
                  </a:lnTo>
                  <a:lnTo>
                    <a:pt x="12" y="132588"/>
                  </a:lnTo>
                  <a:lnTo>
                    <a:pt x="3913721" y="132588"/>
                  </a:lnTo>
                  <a:lnTo>
                    <a:pt x="3913721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50536" y="453772"/>
              <a:ext cx="0" cy="5617210"/>
            </a:xfrm>
            <a:custGeom>
              <a:avLst/>
              <a:gdLst/>
              <a:ahLst/>
              <a:cxnLst/>
              <a:rect l="l" t="t" r="r" b="b"/>
              <a:pathLst>
                <a:path h="5617210">
                  <a:moveTo>
                    <a:pt x="0" y="0"/>
                  </a:moveTo>
                  <a:lnTo>
                    <a:pt x="0" y="561693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1625" y="2090608"/>
            <a:ext cx="2983230" cy="21031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265">
              <a:lnSpc>
                <a:spcPct val="150000"/>
              </a:lnSpc>
              <a:spcBef>
                <a:spcPts val="700"/>
              </a:spcBef>
              <a:buChar char="•"/>
              <a:tabLst>
                <a:tab pos="354965" algn="l"/>
              </a:tabLst>
            </a:pPr>
            <a:r>
              <a:rPr lang="ko-KR" altLang="en-US" sz="2000" spc="-10" dirty="0" smtClean="0">
                <a:solidFill>
                  <a:srgbClr val="FFFFFF"/>
                </a:solidFill>
                <a:latin typeface="Arial"/>
                <a:cs typeface="Arial"/>
              </a:rPr>
              <a:t>마케팅</a:t>
            </a:r>
            <a:endParaRPr lang="en-US" altLang="ko-KR" sz="2000" spc="-1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50000"/>
              </a:lnSpc>
              <a:spcBef>
                <a:spcPts val="700"/>
              </a:spcBef>
              <a:buChar char="•"/>
              <a:tabLst>
                <a:tab pos="354965" algn="l"/>
              </a:tabLst>
            </a:pPr>
            <a:r>
              <a:rPr lang="ko-KR" altLang="en-US" sz="2000" dirty="0" smtClean="0">
                <a:solidFill>
                  <a:srgbClr val="FFFFFF"/>
                </a:solidFill>
                <a:latin typeface="Arial"/>
                <a:cs typeface="Arial"/>
              </a:rPr>
              <a:t>신규 고객 </a:t>
            </a:r>
            <a:r>
              <a:rPr lang="ko-KR" alt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온보딩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5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lang="ko-KR" altLang="en-US" sz="2000" dirty="0" smtClean="0">
                <a:solidFill>
                  <a:srgbClr val="FFFFFF"/>
                </a:solidFill>
                <a:latin typeface="Arial"/>
                <a:cs typeface="Arial"/>
              </a:rPr>
              <a:t>업무 생산성 및 업무 흐름 최적화</a:t>
            </a:r>
            <a:endParaRPr lang="en-US" altLang="ko-KR" sz="2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26768" y="531783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14906" y="906229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03045" y="1280676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08457" y="1655123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08457" y="202957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49301" y="240401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37440" y="2778464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25578" y="315291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42852" y="352735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42852" y="3901804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30990" y="427625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07724" y="4650698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84000" y="5025144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84000" y="5399591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48568" y="5774038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55255" y="227109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14410" y="227109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41790" y="22710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00946" y="22710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60102" y="22710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819258" y="22710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378413" y="22710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37568" y="22710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496724" y="22710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49886" y="523702"/>
            <a:ext cx="17818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마케팅 및 홍보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41199" y="898149"/>
            <a:ext cx="1791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신규 고객 </a:t>
            </a:r>
            <a:r>
              <a:rPr lang="ko-KR" altLang="en-US" sz="1200" dirty="0" err="1" smtClean="0">
                <a:solidFill>
                  <a:srgbClr val="585858"/>
                </a:solidFill>
                <a:latin typeface="Arial"/>
                <a:cs typeface="Arial"/>
              </a:rPr>
              <a:t>온보딩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절차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06632" y="1272595"/>
            <a:ext cx="3126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업무 생산성 및 업무 흐름 최적화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4590" y="1647042"/>
            <a:ext cx="30099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데이터 처리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분석 및 세분화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42698" y="2021489"/>
            <a:ext cx="16897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재무설계 프로세스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89258" y="2395936"/>
            <a:ext cx="25431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재무설계분야 기술 지원</a:t>
            </a:r>
            <a:endParaRPr lang="en-US" sz="12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75031" y="2770383"/>
            <a:ext cx="11582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커뮤니케이션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66805" y="3144829"/>
            <a:ext cx="2965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고객 맞춤형 문서 작성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91950" y="3519276"/>
            <a:ext cx="23393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비즈니스 지식 관리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52732" y="3893723"/>
            <a:ext cx="21793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위험 및 규정 준수 모니터링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98679" y="4268170"/>
            <a:ext cx="1232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내부 교육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29972" y="4642617"/>
            <a:ext cx="1402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규제 보고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30126" y="5017063"/>
            <a:ext cx="2601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회계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세무 및 재무 보고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17859" y="5391510"/>
            <a:ext cx="2914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인사 관리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정책 및 절차 운영</a:t>
            </a:r>
            <a:endParaRPr lang="en-US" sz="12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26973" y="5765957"/>
            <a:ext cx="405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기타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926" y="5658369"/>
            <a:ext cx="4889474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귀하의 회사는 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AI 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활용에 관한 정책이나 지침을 보유하고 있습니까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? (1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개 항목만 선택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5,276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0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소수점 반올림으로 인해 총합이 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100%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가 아닐 수 있음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lang="ko-KR" altLang="en-US" sz="1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4882" y="1292477"/>
            <a:ext cx="2912745" cy="336550"/>
          </a:xfrm>
          <a:custGeom>
            <a:avLst/>
            <a:gdLst/>
            <a:ahLst/>
            <a:cxnLst/>
            <a:rect l="l" t="t" r="r" b="b"/>
            <a:pathLst>
              <a:path w="2912745" h="336550">
                <a:moveTo>
                  <a:pt x="0" y="336537"/>
                </a:moveTo>
                <a:lnTo>
                  <a:pt x="2204" y="271043"/>
                </a:lnTo>
                <a:lnTo>
                  <a:pt x="8215" y="217558"/>
                </a:lnTo>
                <a:lnTo>
                  <a:pt x="17128" y="181498"/>
                </a:lnTo>
                <a:lnTo>
                  <a:pt x="28041" y="168275"/>
                </a:lnTo>
                <a:lnTo>
                  <a:pt x="1440980" y="168275"/>
                </a:lnTo>
                <a:lnTo>
                  <a:pt x="1451892" y="155051"/>
                </a:lnTo>
                <a:lnTo>
                  <a:pt x="1460806" y="118989"/>
                </a:lnTo>
                <a:lnTo>
                  <a:pt x="1466817" y="65501"/>
                </a:lnTo>
                <a:lnTo>
                  <a:pt x="1469021" y="0"/>
                </a:lnTo>
                <a:lnTo>
                  <a:pt x="1471224" y="65501"/>
                </a:lnTo>
                <a:lnTo>
                  <a:pt x="1477232" y="118989"/>
                </a:lnTo>
                <a:lnTo>
                  <a:pt x="1486145" y="155051"/>
                </a:lnTo>
                <a:lnTo>
                  <a:pt x="1497063" y="168275"/>
                </a:lnTo>
                <a:lnTo>
                  <a:pt x="2884131" y="168275"/>
                </a:lnTo>
                <a:lnTo>
                  <a:pt x="2895049" y="181498"/>
                </a:lnTo>
                <a:lnTo>
                  <a:pt x="2903962" y="217558"/>
                </a:lnTo>
                <a:lnTo>
                  <a:pt x="2909970" y="271043"/>
                </a:lnTo>
                <a:lnTo>
                  <a:pt x="2912173" y="336537"/>
                </a:lnTo>
              </a:path>
            </a:pathLst>
          </a:custGeom>
          <a:ln w="28575">
            <a:solidFill>
              <a:srgbClr val="00AC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1875" y="286556"/>
            <a:ext cx="10788248" cy="956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dirty="0" smtClean="0"/>
              <a:t>재무설계사의 </a:t>
            </a:r>
            <a:r>
              <a:rPr lang="en-US" altLang="ko-KR" sz="2400" dirty="0" smtClean="0"/>
              <a:t>45%</a:t>
            </a:r>
            <a:r>
              <a:rPr lang="en-US" altLang="ko-KR" sz="2400" dirty="0"/>
              <a:t>,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2400" dirty="0" smtClean="0"/>
              <a:t>자신이 속한 회사에 </a:t>
            </a:r>
            <a:r>
              <a:rPr lang="en-US" altLang="ko-KR" sz="2400" dirty="0" smtClean="0"/>
              <a:t>AI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활용에 관한 정책이나 지침이 있다고 응답</a:t>
            </a:r>
            <a:endParaRPr sz="2400" dirty="0" smtClean="0"/>
          </a:p>
          <a:p>
            <a:pPr marL="2361565">
              <a:lnSpc>
                <a:spcPts val="1645"/>
              </a:lnSpc>
            </a:pPr>
            <a:r>
              <a:rPr sz="1600" spc="-25" dirty="0" smtClean="0">
                <a:solidFill>
                  <a:srgbClr val="000000"/>
                </a:solidFill>
              </a:rPr>
              <a:t>45%</a:t>
            </a:r>
            <a:endParaRPr sz="1600" dirty="0"/>
          </a:p>
        </p:txBody>
      </p:sp>
      <p:sp>
        <p:nvSpPr>
          <p:cNvPr id="5" name="object 5"/>
          <p:cNvSpPr/>
          <p:nvPr/>
        </p:nvSpPr>
        <p:spPr>
          <a:xfrm>
            <a:off x="1247776" y="1538198"/>
            <a:ext cx="9334500" cy="0"/>
          </a:xfrm>
          <a:custGeom>
            <a:avLst/>
            <a:gdLst/>
            <a:ahLst/>
            <a:cxnLst/>
            <a:rect l="l" t="t" r="r" b="b"/>
            <a:pathLst>
              <a:path w="9334500">
                <a:moveTo>
                  <a:pt x="0" y="0"/>
                </a:moveTo>
                <a:lnTo>
                  <a:pt x="933430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247776" y="1763966"/>
            <a:ext cx="9334500" cy="3166110"/>
            <a:chOff x="1247776" y="1763966"/>
            <a:chExt cx="9334500" cy="3166110"/>
          </a:xfrm>
        </p:grpSpPr>
        <p:sp>
          <p:nvSpPr>
            <p:cNvPr id="7" name="object 7"/>
            <p:cNvSpPr/>
            <p:nvPr/>
          </p:nvSpPr>
          <p:spPr>
            <a:xfrm>
              <a:off x="1247776" y="2103120"/>
              <a:ext cx="9334500" cy="2257425"/>
            </a:xfrm>
            <a:custGeom>
              <a:avLst/>
              <a:gdLst/>
              <a:ahLst/>
              <a:cxnLst/>
              <a:rect l="l" t="t" r="r" b="b"/>
              <a:pathLst>
                <a:path w="9334500" h="2257425">
                  <a:moveTo>
                    <a:pt x="0" y="2257043"/>
                  </a:moveTo>
                  <a:lnTo>
                    <a:pt x="640815" y="2257043"/>
                  </a:lnTo>
                </a:path>
                <a:path w="9334500" h="2257425">
                  <a:moveTo>
                    <a:pt x="1226044" y="2257043"/>
                  </a:moveTo>
                  <a:lnTo>
                    <a:pt x="2507677" y="2257043"/>
                  </a:lnTo>
                </a:path>
                <a:path w="9334500" h="2257425">
                  <a:moveTo>
                    <a:pt x="3092905" y="2257043"/>
                  </a:moveTo>
                  <a:lnTo>
                    <a:pt x="4374539" y="2257043"/>
                  </a:lnTo>
                </a:path>
                <a:path w="9334500" h="2257425">
                  <a:moveTo>
                    <a:pt x="4959767" y="2257043"/>
                  </a:moveTo>
                  <a:lnTo>
                    <a:pt x="6241401" y="2257043"/>
                  </a:lnTo>
                </a:path>
                <a:path w="9334500" h="2257425">
                  <a:moveTo>
                    <a:pt x="6826629" y="2257043"/>
                  </a:moveTo>
                  <a:lnTo>
                    <a:pt x="8108262" y="2257043"/>
                  </a:lnTo>
                </a:path>
                <a:path w="9334500" h="2257425">
                  <a:moveTo>
                    <a:pt x="8693491" y="2257043"/>
                  </a:moveTo>
                  <a:lnTo>
                    <a:pt x="9334309" y="2257043"/>
                  </a:lnTo>
                </a:path>
                <a:path w="9334500" h="2257425">
                  <a:moveTo>
                    <a:pt x="0" y="1693163"/>
                  </a:moveTo>
                  <a:lnTo>
                    <a:pt x="640815" y="1693163"/>
                  </a:lnTo>
                </a:path>
                <a:path w="9334500" h="2257425">
                  <a:moveTo>
                    <a:pt x="1226044" y="1693163"/>
                  </a:moveTo>
                  <a:lnTo>
                    <a:pt x="2507677" y="1693163"/>
                  </a:lnTo>
                </a:path>
                <a:path w="9334500" h="2257425">
                  <a:moveTo>
                    <a:pt x="3092905" y="1693163"/>
                  </a:moveTo>
                  <a:lnTo>
                    <a:pt x="4374539" y="1693163"/>
                  </a:lnTo>
                </a:path>
                <a:path w="9334500" h="2257425">
                  <a:moveTo>
                    <a:pt x="4959767" y="1693163"/>
                  </a:moveTo>
                  <a:lnTo>
                    <a:pt x="6241401" y="1693163"/>
                  </a:lnTo>
                </a:path>
                <a:path w="9334500" h="2257425">
                  <a:moveTo>
                    <a:pt x="6826629" y="1693163"/>
                  </a:moveTo>
                  <a:lnTo>
                    <a:pt x="9334309" y="1693163"/>
                  </a:lnTo>
                </a:path>
                <a:path w="9334500" h="2257425">
                  <a:moveTo>
                    <a:pt x="0" y="1127759"/>
                  </a:moveTo>
                  <a:lnTo>
                    <a:pt x="640815" y="1127759"/>
                  </a:lnTo>
                </a:path>
                <a:path w="9334500" h="2257425">
                  <a:moveTo>
                    <a:pt x="1226044" y="1127759"/>
                  </a:moveTo>
                  <a:lnTo>
                    <a:pt x="2507677" y="1127759"/>
                  </a:lnTo>
                </a:path>
                <a:path w="9334500" h="2257425">
                  <a:moveTo>
                    <a:pt x="3092905" y="1127759"/>
                  </a:moveTo>
                  <a:lnTo>
                    <a:pt x="4374539" y="1127759"/>
                  </a:lnTo>
                </a:path>
                <a:path w="9334500" h="2257425">
                  <a:moveTo>
                    <a:pt x="4959767" y="1127759"/>
                  </a:moveTo>
                  <a:lnTo>
                    <a:pt x="6241401" y="1127759"/>
                  </a:lnTo>
                </a:path>
                <a:path w="9334500" h="2257425">
                  <a:moveTo>
                    <a:pt x="6826629" y="1127759"/>
                  </a:moveTo>
                  <a:lnTo>
                    <a:pt x="9334309" y="1127759"/>
                  </a:lnTo>
                </a:path>
                <a:path w="9334500" h="2257425">
                  <a:moveTo>
                    <a:pt x="0" y="563879"/>
                  </a:moveTo>
                  <a:lnTo>
                    <a:pt x="2507677" y="563879"/>
                  </a:lnTo>
                </a:path>
                <a:path w="9334500" h="2257425">
                  <a:moveTo>
                    <a:pt x="3092905" y="563879"/>
                  </a:moveTo>
                  <a:lnTo>
                    <a:pt x="6241401" y="563879"/>
                  </a:lnTo>
                </a:path>
                <a:path w="9334500" h="2257425">
                  <a:moveTo>
                    <a:pt x="6826629" y="563879"/>
                  </a:moveTo>
                  <a:lnTo>
                    <a:pt x="9334309" y="563879"/>
                  </a:lnTo>
                </a:path>
                <a:path w="9334500" h="2257425">
                  <a:moveTo>
                    <a:pt x="0" y="0"/>
                  </a:moveTo>
                  <a:lnTo>
                    <a:pt x="2507677" y="0"/>
                  </a:lnTo>
                </a:path>
                <a:path w="9334500" h="2257425">
                  <a:moveTo>
                    <a:pt x="3092905" y="0"/>
                  </a:moveTo>
                  <a:lnTo>
                    <a:pt x="6241401" y="0"/>
                  </a:lnTo>
                </a:path>
                <a:path w="9334500" h="2257425">
                  <a:moveTo>
                    <a:pt x="6826629" y="0"/>
                  </a:moveTo>
                  <a:lnTo>
                    <a:pt x="93343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8591" y="1763966"/>
              <a:ext cx="2452370" cy="3161030"/>
            </a:xfrm>
            <a:custGeom>
              <a:avLst/>
              <a:gdLst/>
              <a:ahLst/>
              <a:cxnLst/>
              <a:rect l="l" t="t" r="r" b="b"/>
              <a:pathLst>
                <a:path w="2452370" h="3161029">
                  <a:moveTo>
                    <a:pt x="585228" y="1241742"/>
                  </a:moveTo>
                  <a:lnTo>
                    <a:pt x="0" y="1241742"/>
                  </a:lnTo>
                  <a:lnTo>
                    <a:pt x="0" y="3160814"/>
                  </a:lnTo>
                  <a:lnTo>
                    <a:pt x="585228" y="3160814"/>
                  </a:lnTo>
                  <a:lnTo>
                    <a:pt x="585228" y="1241742"/>
                  </a:lnTo>
                  <a:close/>
                </a:path>
                <a:path w="2452370" h="3161029">
                  <a:moveTo>
                    <a:pt x="2452090" y="0"/>
                  </a:moveTo>
                  <a:lnTo>
                    <a:pt x="1866861" y="0"/>
                  </a:lnTo>
                  <a:lnTo>
                    <a:pt x="1866861" y="3160788"/>
                  </a:lnTo>
                  <a:lnTo>
                    <a:pt x="2452090" y="3160788"/>
                  </a:lnTo>
                  <a:lnTo>
                    <a:pt x="2452090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2315" y="1763966"/>
              <a:ext cx="4319270" cy="3161030"/>
            </a:xfrm>
            <a:custGeom>
              <a:avLst/>
              <a:gdLst/>
              <a:ahLst/>
              <a:cxnLst/>
              <a:rect l="l" t="t" r="r" b="b"/>
              <a:pathLst>
                <a:path w="4319270" h="3161029">
                  <a:moveTo>
                    <a:pt x="585228" y="1128852"/>
                  </a:moveTo>
                  <a:lnTo>
                    <a:pt x="0" y="1128852"/>
                  </a:lnTo>
                  <a:lnTo>
                    <a:pt x="0" y="3160788"/>
                  </a:lnTo>
                  <a:lnTo>
                    <a:pt x="585228" y="3160788"/>
                  </a:lnTo>
                  <a:lnTo>
                    <a:pt x="585228" y="1128852"/>
                  </a:lnTo>
                  <a:close/>
                </a:path>
                <a:path w="4319270" h="3161029">
                  <a:moveTo>
                    <a:pt x="2452090" y="0"/>
                  </a:moveTo>
                  <a:lnTo>
                    <a:pt x="1866861" y="0"/>
                  </a:lnTo>
                  <a:lnTo>
                    <a:pt x="1866861" y="3160788"/>
                  </a:lnTo>
                  <a:lnTo>
                    <a:pt x="2452090" y="3160788"/>
                  </a:lnTo>
                  <a:lnTo>
                    <a:pt x="2452090" y="0"/>
                  </a:lnTo>
                  <a:close/>
                </a:path>
                <a:path w="4319270" h="3161029">
                  <a:moveTo>
                    <a:pt x="4318952" y="2144826"/>
                  </a:moveTo>
                  <a:lnTo>
                    <a:pt x="3733723" y="2144826"/>
                  </a:lnTo>
                  <a:lnTo>
                    <a:pt x="3733723" y="3160801"/>
                  </a:lnTo>
                  <a:lnTo>
                    <a:pt x="4318952" y="3160801"/>
                  </a:lnTo>
                  <a:lnTo>
                    <a:pt x="4318952" y="2144826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7776" y="4924757"/>
              <a:ext cx="9334500" cy="0"/>
            </a:xfrm>
            <a:custGeom>
              <a:avLst/>
              <a:gdLst/>
              <a:ahLst/>
              <a:cxnLst/>
              <a:rect l="l" t="t" r="r" b="b"/>
              <a:pathLst>
                <a:path w="9334500">
                  <a:moveTo>
                    <a:pt x="0" y="0"/>
                  </a:moveTo>
                  <a:lnTo>
                    <a:pt x="93343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15313" y="2751959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4340682" y="2639030"/>
            <a:ext cx="3148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2213" y="1510203"/>
            <a:ext cx="4066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5865" algn="l"/>
              </a:tabLst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28%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25585" y="3655081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1613" y="4834223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1613" y="4269809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8062" y="3705396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8062" y="3140983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8062" y="257656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8062" y="2012156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8062" y="1447743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37808" y="4988553"/>
            <a:ext cx="1487170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1082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예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포괄적인</a:t>
            </a:r>
            <a:endParaRPr lang="en-US" altLang="ko-K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5080" indent="21082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정책이 있습니다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314166" y="4988553"/>
            <a:ext cx="1504578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36220" marR="5080" indent="-224154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예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일반적인</a:t>
            </a:r>
            <a:r>
              <a:rPr lang="en-US" altLang="ko-KR" sz="12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규칙이</a:t>
            </a:r>
            <a:endParaRPr lang="en-US" altLang="ko-K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236220" marR="5080" indent="-224154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일부 있습니다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61651" y="4988553"/>
            <a:ext cx="1107440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465" marR="5080" indent="-2540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아니요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현재</a:t>
            </a:r>
            <a:endParaRPr lang="en-US" altLang="ko-K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37465" marR="5080" indent="-2540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개발 중입니다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lang="en-US" sz="12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89648" y="4988553"/>
            <a:ext cx="58755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25" dirty="0" smtClean="0">
                <a:solidFill>
                  <a:srgbClr val="585858"/>
                </a:solidFill>
                <a:latin typeface="Arial"/>
                <a:cs typeface="Arial"/>
              </a:rPr>
              <a:t>아니요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10914" y="4988553"/>
            <a:ext cx="7329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25" dirty="0" smtClean="0">
                <a:solidFill>
                  <a:srgbClr val="585858"/>
                </a:solidFill>
                <a:latin typeface="Arial"/>
                <a:cs typeface="Arial"/>
              </a:rPr>
              <a:t>해당 없음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8192" y="2360465"/>
            <a:ext cx="7522608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altLang="en-US" sz="4400" dirty="0" smtClean="0">
                <a:solidFill>
                  <a:srgbClr val="FFFFFF"/>
                </a:solidFill>
              </a:rPr>
              <a:t>재무설계업계에서</a:t>
            </a:r>
            <a:r>
              <a:rPr lang="en-US" altLang="ko-KR" sz="4400" dirty="0" smtClean="0">
                <a:solidFill>
                  <a:srgbClr val="FFFFFF"/>
                </a:solidFill>
              </a:rPr>
              <a:t/>
            </a:r>
            <a:br>
              <a:rPr lang="en-US" altLang="ko-KR" sz="4400" dirty="0" smtClean="0">
                <a:solidFill>
                  <a:srgbClr val="FFFFFF"/>
                </a:solidFill>
              </a:rPr>
            </a:br>
            <a:r>
              <a:rPr lang="en-US" altLang="ko-KR" sz="4400" dirty="0" smtClean="0">
                <a:solidFill>
                  <a:srgbClr val="FFFFFF"/>
                </a:solidFill>
              </a:rPr>
              <a:t>AI</a:t>
            </a:r>
            <a:r>
              <a:rPr lang="ko-KR" altLang="en-US" sz="4400" dirty="0" smtClean="0">
                <a:solidFill>
                  <a:srgbClr val="FFFFFF"/>
                </a:solidFill>
              </a:rPr>
              <a:t>가 미치는 영향과 향후 전망</a:t>
            </a:r>
            <a:endParaRPr sz="44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0201" y="4875276"/>
            <a:ext cx="674370" cy="0"/>
          </a:xfrm>
          <a:custGeom>
            <a:avLst/>
            <a:gdLst/>
            <a:ahLst/>
            <a:cxnLst/>
            <a:rect l="l" t="t" r="r" b="b"/>
            <a:pathLst>
              <a:path w="674369">
                <a:moveTo>
                  <a:pt x="0" y="0"/>
                </a:moveTo>
                <a:lnTo>
                  <a:pt x="6737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237" y="4875276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48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2009" y="4875276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4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14794" y="4875276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81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7071" y="4875276"/>
            <a:ext cx="2637155" cy="0"/>
          </a:xfrm>
          <a:custGeom>
            <a:avLst/>
            <a:gdLst/>
            <a:ahLst/>
            <a:cxnLst/>
            <a:rect l="l" t="t" r="r" b="b"/>
            <a:pathLst>
              <a:path w="2637154">
                <a:moveTo>
                  <a:pt x="0" y="0"/>
                </a:moveTo>
                <a:lnTo>
                  <a:pt x="263702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0201" y="4433315"/>
            <a:ext cx="674370" cy="0"/>
          </a:xfrm>
          <a:custGeom>
            <a:avLst/>
            <a:gdLst/>
            <a:ahLst/>
            <a:cxnLst/>
            <a:rect l="l" t="t" r="r" b="b"/>
            <a:pathLst>
              <a:path w="674369">
                <a:moveTo>
                  <a:pt x="0" y="0"/>
                </a:moveTo>
                <a:lnTo>
                  <a:pt x="6737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9237" y="4433315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48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2009" y="4433315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4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794" y="4433315"/>
            <a:ext cx="4599305" cy="0"/>
          </a:xfrm>
          <a:custGeom>
            <a:avLst/>
            <a:gdLst/>
            <a:ahLst/>
            <a:cxnLst/>
            <a:rect l="l" t="t" r="r" b="b"/>
            <a:pathLst>
              <a:path w="4599305">
                <a:moveTo>
                  <a:pt x="0" y="0"/>
                </a:moveTo>
                <a:lnTo>
                  <a:pt x="45993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0201" y="3991355"/>
            <a:ext cx="674370" cy="0"/>
          </a:xfrm>
          <a:custGeom>
            <a:avLst/>
            <a:gdLst/>
            <a:ahLst/>
            <a:cxnLst/>
            <a:rect l="l" t="t" r="r" b="b"/>
            <a:pathLst>
              <a:path w="674369">
                <a:moveTo>
                  <a:pt x="0" y="0"/>
                </a:moveTo>
                <a:lnTo>
                  <a:pt x="6737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9237" y="3991355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48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2009" y="3991355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4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14794" y="3991355"/>
            <a:ext cx="4599305" cy="0"/>
          </a:xfrm>
          <a:custGeom>
            <a:avLst/>
            <a:gdLst/>
            <a:ahLst/>
            <a:cxnLst/>
            <a:rect l="l" t="t" r="r" b="b"/>
            <a:pathLst>
              <a:path w="4599305">
                <a:moveTo>
                  <a:pt x="0" y="0"/>
                </a:moveTo>
                <a:lnTo>
                  <a:pt x="45993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0201" y="3547871"/>
            <a:ext cx="2636520" cy="0"/>
          </a:xfrm>
          <a:custGeom>
            <a:avLst/>
            <a:gdLst/>
            <a:ahLst/>
            <a:cxnLst/>
            <a:rect l="l" t="t" r="r" b="b"/>
            <a:pathLst>
              <a:path w="2636520">
                <a:moveTo>
                  <a:pt x="0" y="0"/>
                </a:moveTo>
                <a:lnTo>
                  <a:pt x="26365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52009" y="3547871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4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14794" y="3547871"/>
            <a:ext cx="4599305" cy="0"/>
          </a:xfrm>
          <a:custGeom>
            <a:avLst/>
            <a:gdLst/>
            <a:ahLst/>
            <a:cxnLst/>
            <a:rect l="l" t="t" r="r" b="b"/>
            <a:pathLst>
              <a:path w="4599305">
                <a:moveTo>
                  <a:pt x="0" y="0"/>
                </a:moveTo>
                <a:lnTo>
                  <a:pt x="45993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0201" y="3105911"/>
            <a:ext cx="2636520" cy="0"/>
          </a:xfrm>
          <a:custGeom>
            <a:avLst/>
            <a:gdLst/>
            <a:ahLst/>
            <a:cxnLst/>
            <a:rect l="l" t="t" r="r" b="b"/>
            <a:pathLst>
              <a:path w="2636520">
                <a:moveTo>
                  <a:pt x="0" y="0"/>
                </a:moveTo>
                <a:lnTo>
                  <a:pt x="26365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52009" y="3105911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4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14794" y="3105911"/>
            <a:ext cx="4599305" cy="0"/>
          </a:xfrm>
          <a:custGeom>
            <a:avLst/>
            <a:gdLst/>
            <a:ahLst/>
            <a:cxnLst/>
            <a:rect l="l" t="t" r="r" b="b"/>
            <a:pathLst>
              <a:path w="4599305">
                <a:moveTo>
                  <a:pt x="0" y="0"/>
                </a:moveTo>
                <a:lnTo>
                  <a:pt x="45993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0201" y="2662427"/>
            <a:ext cx="2636520" cy="0"/>
          </a:xfrm>
          <a:custGeom>
            <a:avLst/>
            <a:gdLst/>
            <a:ahLst/>
            <a:cxnLst/>
            <a:rect l="l" t="t" r="r" b="b"/>
            <a:pathLst>
              <a:path w="2636520">
                <a:moveTo>
                  <a:pt x="0" y="0"/>
                </a:moveTo>
                <a:lnTo>
                  <a:pt x="26365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52009" y="2662427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4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14794" y="2662427"/>
            <a:ext cx="4599305" cy="0"/>
          </a:xfrm>
          <a:custGeom>
            <a:avLst/>
            <a:gdLst/>
            <a:ahLst/>
            <a:cxnLst/>
            <a:rect l="l" t="t" r="r" b="b"/>
            <a:pathLst>
              <a:path w="4599305">
                <a:moveTo>
                  <a:pt x="0" y="0"/>
                </a:moveTo>
                <a:lnTo>
                  <a:pt x="45993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0201" y="2220467"/>
            <a:ext cx="4599305" cy="0"/>
          </a:xfrm>
          <a:custGeom>
            <a:avLst/>
            <a:gdLst/>
            <a:ahLst/>
            <a:cxnLst/>
            <a:rect l="l" t="t" r="r" b="b"/>
            <a:pathLst>
              <a:path w="4599305">
                <a:moveTo>
                  <a:pt x="0" y="0"/>
                </a:moveTo>
                <a:lnTo>
                  <a:pt x="4599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14794" y="2220467"/>
            <a:ext cx="4599305" cy="0"/>
          </a:xfrm>
          <a:custGeom>
            <a:avLst/>
            <a:gdLst/>
            <a:ahLst/>
            <a:cxnLst/>
            <a:rect l="l" t="t" r="r" b="b"/>
            <a:pathLst>
              <a:path w="4599305">
                <a:moveTo>
                  <a:pt x="0" y="0"/>
                </a:moveTo>
                <a:lnTo>
                  <a:pt x="45993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0201" y="1776983"/>
            <a:ext cx="4599305" cy="0"/>
          </a:xfrm>
          <a:custGeom>
            <a:avLst/>
            <a:gdLst/>
            <a:ahLst/>
            <a:cxnLst/>
            <a:rect l="l" t="t" r="r" b="b"/>
            <a:pathLst>
              <a:path w="4599305">
                <a:moveTo>
                  <a:pt x="0" y="0"/>
                </a:moveTo>
                <a:lnTo>
                  <a:pt x="4599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14794" y="1776983"/>
            <a:ext cx="4599305" cy="0"/>
          </a:xfrm>
          <a:custGeom>
            <a:avLst/>
            <a:gdLst/>
            <a:ahLst/>
            <a:cxnLst/>
            <a:rect l="l" t="t" r="r" b="b"/>
            <a:pathLst>
              <a:path w="4599305">
                <a:moveTo>
                  <a:pt x="0" y="0"/>
                </a:moveTo>
                <a:lnTo>
                  <a:pt x="45993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0201" y="1335138"/>
            <a:ext cx="9813925" cy="0"/>
          </a:xfrm>
          <a:custGeom>
            <a:avLst/>
            <a:gdLst/>
            <a:ahLst/>
            <a:cxnLst/>
            <a:rect l="l" t="t" r="r" b="b"/>
            <a:pathLst>
              <a:path w="9813925">
                <a:moveTo>
                  <a:pt x="0" y="0"/>
                </a:moveTo>
                <a:lnTo>
                  <a:pt x="981389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3948" y="3725138"/>
            <a:ext cx="615315" cy="1593850"/>
          </a:xfrm>
          <a:custGeom>
            <a:avLst/>
            <a:gdLst/>
            <a:ahLst/>
            <a:cxnLst/>
            <a:rect l="l" t="t" r="r" b="b"/>
            <a:pathLst>
              <a:path w="615314" h="1593850">
                <a:moveTo>
                  <a:pt x="615289" y="0"/>
                </a:moveTo>
                <a:lnTo>
                  <a:pt x="0" y="0"/>
                </a:lnTo>
                <a:lnTo>
                  <a:pt x="0" y="1593342"/>
                </a:lnTo>
                <a:lnTo>
                  <a:pt x="615289" y="1593342"/>
                </a:lnTo>
                <a:lnTo>
                  <a:pt x="615289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36720" y="2485885"/>
            <a:ext cx="615315" cy="2832735"/>
          </a:xfrm>
          <a:custGeom>
            <a:avLst/>
            <a:gdLst/>
            <a:ahLst/>
            <a:cxnLst/>
            <a:rect l="l" t="t" r="r" b="b"/>
            <a:pathLst>
              <a:path w="615314" h="2832735">
                <a:moveTo>
                  <a:pt x="615289" y="0"/>
                </a:moveTo>
                <a:lnTo>
                  <a:pt x="0" y="0"/>
                </a:lnTo>
                <a:lnTo>
                  <a:pt x="0" y="2832595"/>
                </a:lnTo>
                <a:lnTo>
                  <a:pt x="615289" y="2832595"/>
                </a:lnTo>
                <a:lnTo>
                  <a:pt x="615289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99505" y="1689214"/>
            <a:ext cx="615315" cy="3629660"/>
          </a:xfrm>
          <a:custGeom>
            <a:avLst/>
            <a:gdLst/>
            <a:ahLst/>
            <a:cxnLst/>
            <a:rect l="l" t="t" r="r" b="b"/>
            <a:pathLst>
              <a:path w="615315" h="3629660">
                <a:moveTo>
                  <a:pt x="615289" y="0"/>
                </a:moveTo>
                <a:lnTo>
                  <a:pt x="0" y="0"/>
                </a:lnTo>
                <a:lnTo>
                  <a:pt x="0" y="3629266"/>
                </a:lnTo>
                <a:lnTo>
                  <a:pt x="615289" y="3629266"/>
                </a:lnTo>
                <a:lnTo>
                  <a:pt x="615289" y="0"/>
                </a:lnTo>
                <a:close/>
              </a:path>
            </a:pathLst>
          </a:custGeom>
          <a:solidFill>
            <a:srgbClr val="5F5F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62900" y="4786884"/>
            <a:ext cx="614680" cy="532130"/>
          </a:xfrm>
          <a:custGeom>
            <a:avLst/>
            <a:gdLst/>
            <a:ahLst/>
            <a:cxnLst/>
            <a:rect l="l" t="t" r="r" b="b"/>
            <a:pathLst>
              <a:path w="614679" h="532129">
                <a:moveTo>
                  <a:pt x="614172" y="0"/>
                </a:moveTo>
                <a:lnTo>
                  <a:pt x="0" y="0"/>
                </a:lnTo>
                <a:lnTo>
                  <a:pt x="0" y="531596"/>
                </a:lnTo>
                <a:lnTo>
                  <a:pt x="614172" y="531596"/>
                </a:lnTo>
                <a:lnTo>
                  <a:pt x="614172" y="0"/>
                </a:lnTo>
                <a:close/>
              </a:path>
            </a:pathLst>
          </a:custGeom>
          <a:solidFill>
            <a:srgbClr val="00A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400201" y="5141976"/>
            <a:ext cx="9813925" cy="181610"/>
            <a:chOff x="1400201" y="5141976"/>
            <a:chExt cx="9813925" cy="181610"/>
          </a:xfrm>
        </p:grpSpPr>
        <p:sp>
          <p:nvSpPr>
            <p:cNvPr id="34" name="object 34"/>
            <p:cNvSpPr/>
            <p:nvPr/>
          </p:nvSpPr>
          <p:spPr>
            <a:xfrm>
              <a:off x="9925812" y="5141976"/>
              <a:ext cx="614680" cy="176530"/>
            </a:xfrm>
            <a:custGeom>
              <a:avLst/>
              <a:gdLst/>
              <a:ahLst/>
              <a:cxnLst/>
              <a:rect l="l" t="t" r="r" b="b"/>
              <a:pathLst>
                <a:path w="614679" h="176529">
                  <a:moveTo>
                    <a:pt x="614172" y="0"/>
                  </a:moveTo>
                  <a:lnTo>
                    <a:pt x="0" y="0"/>
                  </a:lnTo>
                  <a:lnTo>
                    <a:pt x="0" y="176504"/>
                  </a:lnTo>
                  <a:lnTo>
                    <a:pt x="614172" y="176504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00201" y="5318479"/>
              <a:ext cx="9813925" cy="0"/>
            </a:xfrm>
            <a:custGeom>
              <a:avLst/>
              <a:gdLst/>
              <a:ahLst/>
              <a:cxnLst/>
              <a:rect l="l" t="t" r="r" b="b"/>
              <a:pathLst>
                <a:path w="9813925">
                  <a:moveTo>
                    <a:pt x="0" y="0"/>
                  </a:moveTo>
                  <a:lnTo>
                    <a:pt x="98138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216523" y="3471396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79282" y="2232079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42042" y="1435484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41%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47474" y="4533624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10234" y="4887649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24040" y="5227943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4040" y="4785373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60489" y="3900234"/>
            <a:ext cx="252729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60489" y="345766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60489" y="2572525"/>
            <a:ext cx="252729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60489" y="1687386"/>
            <a:ext cx="252729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60489" y="1244817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45%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49471" y="5382273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중립적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89777" y="5382273"/>
            <a:ext cx="13614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다소 부정적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700365" y="5382273"/>
            <a:ext cx="1064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매우 부정적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718606" y="4058916"/>
            <a:ext cx="3316604" cy="407670"/>
          </a:xfrm>
          <a:custGeom>
            <a:avLst/>
            <a:gdLst/>
            <a:ahLst/>
            <a:cxnLst/>
            <a:rect l="l" t="t" r="r" b="b"/>
            <a:pathLst>
              <a:path w="3316604" h="407670">
                <a:moveTo>
                  <a:pt x="0" y="407530"/>
                </a:moveTo>
                <a:lnTo>
                  <a:pt x="2668" y="328215"/>
                </a:lnTo>
                <a:lnTo>
                  <a:pt x="9945" y="263444"/>
                </a:lnTo>
                <a:lnTo>
                  <a:pt x="20740" y="219772"/>
                </a:lnTo>
                <a:lnTo>
                  <a:pt x="33959" y="203758"/>
                </a:lnTo>
                <a:lnTo>
                  <a:pt x="1638973" y="203758"/>
                </a:lnTo>
                <a:lnTo>
                  <a:pt x="1652192" y="187746"/>
                </a:lnTo>
                <a:lnTo>
                  <a:pt x="1662987" y="144079"/>
                </a:lnTo>
                <a:lnTo>
                  <a:pt x="1670264" y="79312"/>
                </a:lnTo>
                <a:lnTo>
                  <a:pt x="1672932" y="0"/>
                </a:lnTo>
                <a:lnTo>
                  <a:pt x="1675601" y="79312"/>
                </a:lnTo>
                <a:lnTo>
                  <a:pt x="1682878" y="144079"/>
                </a:lnTo>
                <a:lnTo>
                  <a:pt x="1693672" y="187746"/>
                </a:lnTo>
                <a:lnTo>
                  <a:pt x="1706892" y="203758"/>
                </a:lnTo>
                <a:lnTo>
                  <a:pt x="3282467" y="203758"/>
                </a:lnTo>
                <a:lnTo>
                  <a:pt x="3295687" y="219772"/>
                </a:lnTo>
                <a:lnTo>
                  <a:pt x="3306481" y="263444"/>
                </a:lnTo>
                <a:lnTo>
                  <a:pt x="3313758" y="328215"/>
                </a:lnTo>
                <a:lnTo>
                  <a:pt x="3316427" y="407530"/>
                </a:lnTo>
              </a:path>
            </a:pathLst>
          </a:custGeom>
          <a:ln w="28575">
            <a:solidFill>
              <a:srgbClr val="00AC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791223" y="3634146"/>
            <a:ext cx="11925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8%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lang="ko-KR" altLang="en-US" sz="1600" b="1" spc="-10" dirty="0" smtClean="0">
                <a:latin typeface="Arial"/>
                <a:cs typeface="Arial"/>
              </a:rPr>
              <a:t>부정적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977926" y="272967"/>
            <a:ext cx="1012888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dirty="0" smtClean="0"/>
              <a:t>재무설계사의 </a:t>
            </a:r>
            <a:r>
              <a:rPr lang="en-US" altLang="ko-KR" sz="2400" dirty="0" smtClean="0"/>
              <a:t>50%</a:t>
            </a:r>
            <a:r>
              <a:rPr lang="ko-KR" altLang="en-US" sz="2400" dirty="0"/>
              <a:t>는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AI</a:t>
            </a:r>
            <a:r>
              <a:rPr lang="ko-KR" altLang="en-US" sz="2400" dirty="0" smtClean="0"/>
              <a:t>의 잠재적 영향에 대해 긍정적인 반면</a:t>
            </a:r>
            <a:r>
              <a:rPr lang="en-US" altLang="ko-KR" sz="2400" dirty="0" smtClean="0"/>
              <a:t>, </a:t>
            </a:r>
            <a:br>
              <a:rPr lang="en-US" altLang="ko-KR" sz="2400" dirty="0" smtClean="0"/>
            </a:br>
            <a:r>
              <a:rPr lang="ko-KR" altLang="en-US" sz="2400" dirty="0" smtClean="0"/>
              <a:t>부정적인 인식은 </a:t>
            </a:r>
            <a:r>
              <a:rPr lang="en-US" altLang="ko-KR" sz="2400" dirty="0" smtClean="0"/>
              <a:t>8%</a:t>
            </a:r>
            <a:r>
              <a:rPr lang="ko-KR" altLang="en-US" sz="2400" dirty="0" smtClean="0"/>
              <a:t>에 그침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sz="2400" dirty="0"/>
          </a:p>
        </p:txBody>
      </p:sp>
      <p:sp>
        <p:nvSpPr>
          <p:cNvPr id="54" name="object 54"/>
          <p:cNvSpPr txBox="1"/>
          <p:nvPr/>
        </p:nvSpPr>
        <p:spPr>
          <a:xfrm>
            <a:off x="977926" y="5382273"/>
            <a:ext cx="5496856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3130">
              <a:lnSpc>
                <a:spcPct val="100000"/>
              </a:lnSpc>
              <a:spcBef>
                <a:spcPts val="100"/>
              </a:spcBef>
              <a:tabLst>
                <a:tab pos="2727960" algn="l"/>
              </a:tabLst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 매우 긍정적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다소 긍정적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:</a:t>
            </a: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귀하는 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AI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가 재무설계에 미칠 잠재적 영향에 대해 어떻게 생각하십니까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? (1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개 항목만 선택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r>
              <a:rPr sz="1000" spc="-3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endParaRPr lang="en-US" sz="1000" spc="-35" dirty="0" smtClean="0">
              <a:solidFill>
                <a:srgbClr val="7E7E7E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5,276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. 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소수점 반올림으로 인해 총합이 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100%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가 아닐 수 있음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lang="ko-KR" altLang="en-US" sz="1000" dirty="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85374" y="1898282"/>
            <a:ext cx="3316604" cy="407670"/>
          </a:xfrm>
          <a:custGeom>
            <a:avLst/>
            <a:gdLst/>
            <a:ahLst/>
            <a:cxnLst/>
            <a:rect l="l" t="t" r="r" b="b"/>
            <a:pathLst>
              <a:path w="3316604" h="407669">
                <a:moveTo>
                  <a:pt x="0" y="407543"/>
                </a:moveTo>
                <a:lnTo>
                  <a:pt x="2668" y="328228"/>
                </a:lnTo>
                <a:lnTo>
                  <a:pt x="9945" y="263456"/>
                </a:lnTo>
                <a:lnTo>
                  <a:pt x="20740" y="219785"/>
                </a:lnTo>
                <a:lnTo>
                  <a:pt x="33959" y="203771"/>
                </a:lnTo>
                <a:lnTo>
                  <a:pt x="1638985" y="203771"/>
                </a:lnTo>
                <a:lnTo>
                  <a:pt x="1652205" y="187759"/>
                </a:lnTo>
                <a:lnTo>
                  <a:pt x="1662999" y="144091"/>
                </a:lnTo>
                <a:lnTo>
                  <a:pt x="1670277" y="79320"/>
                </a:lnTo>
                <a:lnTo>
                  <a:pt x="1672945" y="0"/>
                </a:lnTo>
                <a:lnTo>
                  <a:pt x="1675613" y="79320"/>
                </a:lnTo>
                <a:lnTo>
                  <a:pt x="1682891" y="144091"/>
                </a:lnTo>
                <a:lnTo>
                  <a:pt x="1693685" y="187759"/>
                </a:lnTo>
                <a:lnTo>
                  <a:pt x="1706905" y="203771"/>
                </a:lnTo>
                <a:lnTo>
                  <a:pt x="3282480" y="203771"/>
                </a:lnTo>
                <a:lnTo>
                  <a:pt x="3295699" y="219785"/>
                </a:lnTo>
                <a:lnTo>
                  <a:pt x="3306494" y="263456"/>
                </a:lnTo>
                <a:lnTo>
                  <a:pt x="3313771" y="328228"/>
                </a:lnTo>
                <a:lnTo>
                  <a:pt x="3316439" y="407543"/>
                </a:lnTo>
              </a:path>
            </a:pathLst>
          </a:custGeom>
          <a:ln w="28575">
            <a:solidFill>
              <a:srgbClr val="004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629054" y="1473488"/>
            <a:ext cx="12490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50%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lang="ko-KR" altLang="en-US" sz="1600" b="1" spc="-10" dirty="0" smtClean="0">
                <a:latin typeface="Arial"/>
                <a:cs typeface="Arial"/>
              </a:rPr>
              <a:t>긍정적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875" y="286556"/>
            <a:ext cx="10788248" cy="924185"/>
          </a:xfrm>
          <a:prstGeom prst="rect">
            <a:avLst/>
          </a:prstGeom>
        </p:spPr>
        <p:txBody>
          <a:bodyPr vert="horz" wrap="square" lIns="0" tIns="183727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dirty="0" smtClean="0"/>
              <a:t>재무설계사 </a:t>
            </a:r>
            <a:r>
              <a:rPr lang="en-US" altLang="ko-KR" sz="2400" dirty="0" smtClean="0"/>
              <a:t>4</a:t>
            </a:r>
            <a:r>
              <a:rPr lang="ko-KR" altLang="en-US" sz="2400" dirty="0"/>
              <a:t>명</a:t>
            </a:r>
            <a:r>
              <a:rPr lang="ko-KR" altLang="en-US" sz="2400" dirty="0" smtClean="0"/>
              <a:t> 중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명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이상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AI</a:t>
            </a:r>
            <a:r>
              <a:rPr lang="ko-KR" altLang="en-US" sz="2400" dirty="0" smtClean="0"/>
              <a:t>가 고객 서비스 개선에 도움이 될 것이라고 응답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225551" y="2480932"/>
            <a:ext cx="9472930" cy="0"/>
          </a:xfrm>
          <a:custGeom>
            <a:avLst/>
            <a:gdLst/>
            <a:ahLst/>
            <a:cxnLst/>
            <a:rect l="l" t="t" r="r" b="b"/>
            <a:pathLst>
              <a:path w="9472930">
                <a:moveTo>
                  <a:pt x="0" y="0"/>
                </a:moveTo>
                <a:lnTo>
                  <a:pt x="947279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25551" y="2606039"/>
            <a:ext cx="9472930" cy="2680335"/>
            <a:chOff x="1225551" y="2606039"/>
            <a:chExt cx="9472930" cy="2680335"/>
          </a:xfrm>
        </p:grpSpPr>
        <p:sp>
          <p:nvSpPr>
            <p:cNvPr id="5" name="object 5"/>
            <p:cNvSpPr/>
            <p:nvPr/>
          </p:nvSpPr>
          <p:spPr>
            <a:xfrm>
              <a:off x="1225551" y="2791967"/>
              <a:ext cx="9472930" cy="2178050"/>
            </a:xfrm>
            <a:custGeom>
              <a:avLst/>
              <a:gdLst/>
              <a:ahLst/>
              <a:cxnLst/>
              <a:rect l="l" t="t" r="r" b="b"/>
              <a:pathLst>
                <a:path w="9472930" h="2178050">
                  <a:moveTo>
                    <a:pt x="0" y="2177795"/>
                  </a:moveTo>
                  <a:lnTo>
                    <a:pt x="406652" y="2177795"/>
                  </a:lnTo>
                </a:path>
                <a:path w="9472930" h="2178050">
                  <a:moveTo>
                    <a:pt x="1488692" y="2177795"/>
                  </a:moveTo>
                  <a:lnTo>
                    <a:pt x="2300540" y="2177795"/>
                  </a:lnTo>
                </a:path>
                <a:path w="9472930" h="2178050">
                  <a:moveTo>
                    <a:pt x="3383139" y="2177795"/>
                  </a:moveTo>
                  <a:lnTo>
                    <a:pt x="4195100" y="2177795"/>
                  </a:lnTo>
                </a:path>
                <a:path w="9472930" h="2178050">
                  <a:moveTo>
                    <a:pt x="5277712" y="2177795"/>
                  </a:moveTo>
                  <a:lnTo>
                    <a:pt x="9472790" y="2177795"/>
                  </a:lnTo>
                </a:path>
                <a:path w="9472930" h="2178050">
                  <a:moveTo>
                    <a:pt x="1488692" y="1866899"/>
                  </a:moveTo>
                  <a:lnTo>
                    <a:pt x="2300540" y="1866899"/>
                  </a:lnTo>
                </a:path>
                <a:path w="9472930" h="2178050">
                  <a:moveTo>
                    <a:pt x="3383139" y="1866899"/>
                  </a:moveTo>
                  <a:lnTo>
                    <a:pt x="4195100" y="1866899"/>
                  </a:lnTo>
                </a:path>
                <a:path w="9472930" h="2178050">
                  <a:moveTo>
                    <a:pt x="5277712" y="1866899"/>
                  </a:moveTo>
                  <a:lnTo>
                    <a:pt x="9472790" y="1866899"/>
                  </a:lnTo>
                </a:path>
                <a:path w="9472930" h="2178050">
                  <a:moveTo>
                    <a:pt x="0" y="1866899"/>
                  </a:moveTo>
                  <a:lnTo>
                    <a:pt x="406652" y="1866899"/>
                  </a:lnTo>
                </a:path>
                <a:path w="9472930" h="2178050">
                  <a:moveTo>
                    <a:pt x="1488692" y="1556003"/>
                  </a:moveTo>
                  <a:lnTo>
                    <a:pt x="2300540" y="1556003"/>
                  </a:lnTo>
                </a:path>
                <a:path w="9472930" h="2178050">
                  <a:moveTo>
                    <a:pt x="3383139" y="1556003"/>
                  </a:moveTo>
                  <a:lnTo>
                    <a:pt x="4195100" y="1556003"/>
                  </a:lnTo>
                </a:path>
                <a:path w="9472930" h="2178050">
                  <a:moveTo>
                    <a:pt x="5277712" y="1556003"/>
                  </a:moveTo>
                  <a:lnTo>
                    <a:pt x="9472790" y="1556003"/>
                  </a:lnTo>
                </a:path>
                <a:path w="9472930" h="2178050">
                  <a:moveTo>
                    <a:pt x="0" y="1556003"/>
                  </a:moveTo>
                  <a:lnTo>
                    <a:pt x="406652" y="1556003"/>
                  </a:lnTo>
                </a:path>
                <a:path w="9472930" h="2178050">
                  <a:moveTo>
                    <a:pt x="1488692" y="1245107"/>
                  </a:moveTo>
                  <a:lnTo>
                    <a:pt x="2300540" y="1245107"/>
                  </a:lnTo>
                </a:path>
                <a:path w="9472930" h="2178050">
                  <a:moveTo>
                    <a:pt x="3383139" y="1245107"/>
                  </a:moveTo>
                  <a:lnTo>
                    <a:pt x="9472790" y="1245107"/>
                  </a:lnTo>
                </a:path>
                <a:path w="9472930" h="2178050">
                  <a:moveTo>
                    <a:pt x="0" y="1245107"/>
                  </a:moveTo>
                  <a:lnTo>
                    <a:pt x="406652" y="1245107"/>
                  </a:lnTo>
                </a:path>
                <a:path w="9472930" h="2178050">
                  <a:moveTo>
                    <a:pt x="1488692" y="934211"/>
                  </a:moveTo>
                  <a:lnTo>
                    <a:pt x="2300540" y="934211"/>
                  </a:lnTo>
                </a:path>
                <a:path w="9472930" h="2178050">
                  <a:moveTo>
                    <a:pt x="3383139" y="934211"/>
                  </a:moveTo>
                  <a:lnTo>
                    <a:pt x="9472790" y="934211"/>
                  </a:lnTo>
                </a:path>
                <a:path w="9472930" h="2178050">
                  <a:moveTo>
                    <a:pt x="0" y="934211"/>
                  </a:moveTo>
                  <a:lnTo>
                    <a:pt x="406652" y="934211"/>
                  </a:lnTo>
                </a:path>
                <a:path w="9472930" h="2178050">
                  <a:moveTo>
                    <a:pt x="1488692" y="621791"/>
                  </a:moveTo>
                  <a:lnTo>
                    <a:pt x="2300540" y="621791"/>
                  </a:lnTo>
                </a:path>
                <a:path w="9472930" h="2178050">
                  <a:moveTo>
                    <a:pt x="3383139" y="621791"/>
                  </a:moveTo>
                  <a:lnTo>
                    <a:pt x="9472790" y="621791"/>
                  </a:lnTo>
                </a:path>
                <a:path w="9472930" h="2178050">
                  <a:moveTo>
                    <a:pt x="0" y="621791"/>
                  </a:moveTo>
                  <a:lnTo>
                    <a:pt x="406652" y="621791"/>
                  </a:lnTo>
                </a:path>
                <a:path w="9472930" h="2178050">
                  <a:moveTo>
                    <a:pt x="1488692" y="310895"/>
                  </a:moveTo>
                  <a:lnTo>
                    <a:pt x="9472790" y="310895"/>
                  </a:lnTo>
                </a:path>
                <a:path w="9472930" h="2178050">
                  <a:moveTo>
                    <a:pt x="0" y="310895"/>
                  </a:moveTo>
                  <a:lnTo>
                    <a:pt x="406652" y="310895"/>
                  </a:lnTo>
                </a:path>
                <a:path w="9472930" h="2178050">
                  <a:moveTo>
                    <a:pt x="0" y="0"/>
                  </a:moveTo>
                  <a:lnTo>
                    <a:pt x="406652" y="0"/>
                  </a:lnTo>
                </a:path>
                <a:path w="9472930" h="2178050">
                  <a:moveTo>
                    <a:pt x="1488692" y="0"/>
                  </a:moveTo>
                  <a:lnTo>
                    <a:pt x="94727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26091" y="3103283"/>
              <a:ext cx="1082675" cy="2178685"/>
            </a:xfrm>
            <a:custGeom>
              <a:avLst/>
              <a:gdLst/>
              <a:ahLst/>
              <a:cxnLst/>
              <a:rect l="l" t="t" r="r" b="b"/>
              <a:pathLst>
                <a:path w="1082675" h="2178685">
                  <a:moveTo>
                    <a:pt x="1082598" y="0"/>
                  </a:moveTo>
                  <a:lnTo>
                    <a:pt x="0" y="0"/>
                  </a:lnTo>
                  <a:lnTo>
                    <a:pt x="0" y="2178215"/>
                  </a:lnTo>
                  <a:lnTo>
                    <a:pt x="1082598" y="2178215"/>
                  </a:lnTo>
                  <a:lnTo>
                    <a:pt x="1082598" y="0"/>
                  </a:lnTo>
                  <a:close/>
                </a:path>
              </a:pathLst>
            </a:custGeom>
            <a:solidFill>
              <a:srgbClr val="00A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20652" y="4161269"/>
              <a:ext cx="1082675" cy="1120775"/>
            </a:xfrm>
            <a:custGeom>
              <a:avLst/>
              <a:gdLst/>
              <a:ahLst/>
              <a:cxnLst/>
              <a:rect l="l" t="t" r="r" b="b"/>
              <a:pathLst>
                <a:path w="1082675" h="1120775">
                  <a:moveTo>
                    <a:pt x="1082611" y="0"/>
                  </a:moveTo>
                  <a:lnTo>
                    <a:pt x="0" y="0"/>
                  </a:lnTo>
                  <a:lnTo>
                    <a:pt x="0" y="1120228"/>
                  </a:lnTo>
                  <a:lnTo>
                    <a:pt x="1082611" y="1120228"/>
                  </a:lnTo>
                  <a:lnTo>
                    <a:pt x="1082611" y="0"/>
                  </a:lnTo>
                  <a:close/>
                </a:path>
              </a:pathLst>
            </a:custGeom>
            <a:solidFill>
              <a:srgbClr val="C0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15200" y="5094782"/>
              <a:ext cx="1082675" cy="187325"/>
            </a:xfrm>
            <a:custGeom>
              <a:avLst/>
              <a:gdLst/>
              <a:ahLst/>
              <a:cxnLst/>
              <a:rect l="l" t="t" r="r" b="b"/>
              <a:pathLst>
                <a:path w="1082675" h="187325">
                  <a:moveTo>
                    <a:pt x="1082611" y="0"/>
                  </a:moveTo>
                  <a:lnTo>
                    <a:pt x="0" y="0"/>
                  </a:lnTo>
                  <a:lnTo>
                    <a:pt x="0" y="186702"/>
                  </a:lnTo>
                  <a:lnTo>
                    <a:pt x="1082611" y="186702"/>
                  </a:lnTo>
                  <a:lnTo>
                    <a:pt x="1082611" y="0"/>
                  </a:lnTo>
                  <a:close/>
                </a:path>
              </a:pathLst>
            </a:custGeom>
            <a:solidFill>
              <a:srgbClr val="F69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09760" y="5219255"/>
              <a:ext cx="1082675" cy="62230"/>
            </a:xfrm>
            <a:custGeom>
              <a:avLst/>
              <a:gdLst/>
              <a:ahLst/>
              <a:cxnLst/>
              <a:rect l="l" t="t" r="r" b="b"/>
              <a:pathLst>
                <a:path w="1082675" h="62229">
                  <a:moveTo>
                    <a:pt x="1082611" y="0"/>
                  </a:moveTo>
                  <a:lnTo>
                    <a:pt x="0" y="0"/>
                  </a:lnTo>
                  <a:lnTo>
                    <a:pt x="0" y="62229"/>
                  </a:lnTo>
                  <a:lnTo>
                    <a:pt x="1082611" y="62229"/>
                  </a:lnTo>
                  <a:lnTo>
                    <a:pt x="1082611" y="0"/>
                  </a:lnTo>
                  <a:close/>
                </a:path>
              </a:pathLst>
            </a:custGeom>
            <a:solidFill>
              <a:srgbClr val="EF5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2204" y="2606039"/>
              <a:ext cx="1082040" cy="2675890"/>
            </a:xfrm>
            <a:custGeom>
              <a:avLst/>
              <a:gdLst/>
              <a:ahLst/>
              <a:cxnLst/>
              <a:rect l="l" t="t" r="r" b="b"/>
              <a:pathLst>
                <a:path w="1082039" h="2675890">
                  <a:moveTo>
                    <a:pt x="1082040" y="0"/>
                  </a:moveTo>
                  <a:lnTo>
                    <a:pt x="0" y="0"/>
                  </a:lnTo>
                  <a:lnTo>
                    <a:pt x="0" y="2675458"/>
                  </a:lnTo>
                  <a:lnTo>
                    <a:pt x="1082040" y="2675458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5551" y="5281493"/>
              <a:ext cx="9472930" cy="0"/>
            </a:xfrm>
            <a:custGeom>
              <a:avLst/>
              <a:gdLst/>
              <a:ahLst/>
              <a:cxnLst/>
              <a:rect l="l" t="t" r="r" b="b"/>
              <a:pathLst>
                <a:path w="9472930">
                  <a:moveTo>
                    <a:pt x="0" y="0"/>
                  </a:moveTo>
                  <a:lnTo>
                    <a:pt x="94727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06808" y="2351652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43%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1292" y="2849543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5777" y="3907504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32933" y="4840954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27417" y="4965465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9388" y="5190957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9388" y="4879832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5837" y="4257583"/>
            <a:ext cx="252729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5837" y="394645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5837" y="3013085"/>
            <a:ext cx="252729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837" y="2701960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5837" y="239083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77631" y="5345289"/>
            <a:ext cx="4117340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2240" algn="ctr">
              <a:lnSpc>
                <a:spcPct val="100000"/>
              </a:lnSpc>
              <a:spcBef>
                <a:spcPts val="100"/>
              </a:spcBef>
              <a:tabLst>
                <a:tab pos="1814195" algn="l"/>
              </a:tabLst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매우 동의함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다소 동의함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귀하는 다음 내용에 어느 정도 동의하십니까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?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5,266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04259" y="5345289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중립적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59527" y="5345289"/>
            <a:ext cx="13957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다소 동의하지 않음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76270" y="5345289"/>
            <a:ext cx="138127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전혀 동의하지 않음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59835" y="1962157"/>
            <a:ext cx="3316604" cy="407670"/>
          </a:xfrm>
          <a:custGeom>
            <a:avLst/>
            <a:gdLst/>
            <a:ahLst/>
            <a:cxnLst/>
            <a:rect l="l" t="t" r="r" b="b"/>
            <a:pathLst>
              <a:path w="3316604" h="407669">
                <a:moveTo>
                  <a:pt x="0" y="407530"/>
                </a:moveTo>
                <a:lnTo>
                  <a:pt x="2668" y="328215"/>
                </a:lnTo>
                <a:lnTo>
                  <a:pt x="9945" y="263444"/>
                </a:lnTo>
                <a:lnTo>
                  <a:pt x="20740" y="219772"/>
                </a:lnTo>
                <a:lnTo>
                  <a:pt x="33959" y="203758"/>
                </a:lnTo>
                <a:lnTo>
                  <a:pt x="1638973" y="203758"/>
                </a:lnTo>
                <a:lnTo>
                  <a:pt x="1652192" y="187746"/>
                </a:lnTo>
                <a:lnTo>
                  <a:pt x="1662987" y="144079"/>
                </a:lnTo>
                <a:lnTo>
                  <a:pt x="1670264" y="79312"/>
                </a:lnTo>
                <a:lnTo>
                  <a:pt x="1672932" y="0"/>
                </a:lnTo>
                <a:lnTo>
                  <a:pt x="1675601" y="79312"/>
                </a:lnTo>
                <a:lnTo>
                  <a:pt x="1682878" y="144079"/>
                </a:lnTo>
                <a:lnTo>
                  <a:pt x="1693672" y="187746"/>
                </a:lnTo>
                <a:lnTo>
                  <a:pt x="1706892" y="203758"/>
                </a:lnTo>
                <a:lnTo>
                  <a:pt x="3282467" y="203758"/>
                </a:lnTo>
                <a:lnTo>
                  <a:pt x="3295687" y="219772"/>
                </a:lnTo>
                <a:lnTo>
                  <a:pt x="3306481" y="263444"/>
                </a:lnTo>
                <a:lnTo>
                  <a:pt x="3313758" y="328215"/>
                </a:lnTo>
                <a:lnTo>
                  <a:pt x="3316427" y="407530"/>
                </a:lnTo>
              </a:path>
            </a:pathLst>
          </a:custGeom>
          <a:ln w="28575">
            <a:solidFill>
              <a:srgbClr val="00AC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70630" y="1360250"/>
            <a:ext cx="5920969" cy="59695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367155">
              <a:lnSpc>
                <a:spcPct val="100000"/>
              </a:lnSpc>
              <a:spcBef>
                <a:spcPts val="575"/>
              </a:spcBef>
            </a:pPr>
            <a:r>
              <a:rPr lang="en-US" sz="1300" b="1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ko-KR" altLang="en-US" sz="1300" b="1" dirty="0" smtClean="0">
                <a:solidFill>
                  <a:srgbClr val="585858"/>
                </a:solidFill>
                <a:latin typeface="Arial"/>
                <a:cs typeface="Arial"/>
              </a:rPr>
              <a:t>는 고객에게 더 나은 서비스를 제공하는 데 도움이 될 것이다</a:t>
            </a:r>
            <a:endParaRPr lang="en-US" sz="1300" b="1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spc="-25" dirty="0" smtClean="0">
                <a:latin typeface="Arial"/>
                <a:cs typeface="Arial"/>
              </a:rPr>
              <a:t>78</a:t>
            </a:r>
            <a:r>
              <a:rPr sz="1600" b="1" spc="-25" dirty="0">
                <a:latin typeface="Arial"/>
                <a:cs typeface="Arial"/>
              </a:rPr>
              <a:t>%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227" y="1074403"/>
            <a:ext cx="350017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50000"/>
              </a:lnSpc>
              <a:spcBef>
                <a:spcPts val="100"/>
              </a:spcBef>
            </a:pPr>
            <a:r>
              <a:rPr lang="ko-KR" altLang="en-US" sz="2400" dirty="0" smtClean="0"/>
              <a:t>재무설계사 </a:t>
            </a:r>
            <a:r>
              <a:rPr lang="en-US" altLang="ko-KR" sz="2400" dirty="0" smtClean="0"/>
              <a:t>60%</a:t>
            </a:r>
            <a:r>
              <a:rPr lang="en-US" altLang="ko-KR" sz="2400" dirty="0"/>
              <a:t>,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AI</a:t>
            </a:r>
            <a:r>
              <a:rPr lang="ko-KR" altLang="en-US" sz="2400" dirty="0" smtClean="0"/>
              <a:t>가 재무설계 서비스 품질을 향상시킬 것으로 전망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4779952" y="1915667"/>
            <a:ext cx="6434455" cy="0"/>
          </a:xfrm>
          <a:custGeom>
            <a:avLst/>
            <a:gdLst/>
            <a:ahLst/>
            <a:cxnLst/>
            <a:rect l="l" t="t" r="r" b="b"/>
            <a:pathLst>
              <a:path w="6434455">
                <a:moveTo>
                  <a:pt x="0" y="0"/>
                </a:moveTo>
                <a:lnTo>
                  <a:pt x="6434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79952" y="1538592"/>
            <a:ext cx="6434455" cy="0"/>
          </a:xfrm>
          <a:custGeom>
            <a:avLst/>
            <a:gdLst/>
            <a:ahLst/>
            <a:cxnLst/>
            <a:rect l="l" t="t" r="r" b="b"/>
            <a:pathLst>
              <a:path w="6434455">
                <a:moveTo>
                  <a:pt x="0" y="0"/>
                </a:moveTo>
                <a:lnTo>
                  <a:pt x="6434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44782" y="203859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779952" y="2287333"/>
          <a:ext cx="6439531" cy="2635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40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1625"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664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0C1C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 gridSpan="3"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0C1C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8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0C1C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8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0C1C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8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0C1C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89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0C1C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08990">
                        <a:lnSpc>
                          <a:spcPts val="1320"/>
                        </a:lnSpc>
                      </a:pPr>
                      <a:r>
                        <a:rPr sz="12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4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8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0C1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697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8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0C1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69780"/>
                    </a:solidFill>
                  </a:tcPr>
                </a:tc>
                <a:tc>
                  <a:txBody>
                    <a:bodyPr/>
                    <a:lstStyle/>
                    <a:p>
                      <a:pPr marL="27686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EF522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440238" y="2202044"/>
            <a:ext cx="255270" cy="280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0238" y="1825197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0238" y="144834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7965" y="4994304"/>
            <a:ext cx="10312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매우 동의함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4516" y="4994304"/>
            <a:ext cx="11931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다소 동의함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39253" y="4994304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중립적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10080" y="4994304"/>
            <a:ext cx="1119720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7310" marR="5080" indent="-55244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다소 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67310" marR="5080" indent="-55244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동의하지 않음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53777" y="4994304"/>
            <a:ext cx="123253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전혀 </a:t>
            </a:r>
            <a:endParaRPr lang="en-US" altLang="ko-K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동의하지 않음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4390" y="1168129"/>
            <a:ext cx="429577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300" b="1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ko-KR" altLang="en-US" sz="1300" b="1" dirty="0" smtClean="0">
                <a:solidFill>
                  <a:srgbClr val="585858"/>
                </a:solidFill>
                <a:latin typeface="Arial"/>
                <a:cs typeface="Arial"/>
              </a:rPr>
              <a:t>는 재무설계 서비스의 질을 향상시킬 것이다</a:t>
            </a:r>
            <a:endParaRPr lang="en-US" sz="1300" b="1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4032" y="5540103"/>
            <a:ext cx="414591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 귀하는 다음 내용에 어느 정도 동의하십니까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5,221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000" spc="-2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소수점 반올림으로 인해 총합이 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100%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가 아닐 수 있음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lang="ko-KR" altLang="en-US"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875" y="286556"/>
            <a:ext cx="10788248" cy="793190"/>
          </a:xfrm>
          <a:prstGeom prst="rect">
            <a:avLst/>
          </a:prstGeom>
        </p:spPr>
        <p:txBody>
          <a:bodyPr vert="horz" wrap="square" lIns="0" tIns="53999" rIns="0" bIns="0" rtlCol="0">
            <a:spAutoFit/>
          </a:bodyPr>
          <a:lstStyle/>
          <a:p>
            <a:pPr marL="13589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dirty="0" smtClean="0"/>
              <a:t>대다수 재무설계사</a:t>
            </a:r>
            <a:r>
              <a:rPr lang="en-US" altLang="ko-KR" sz="2400" dirty="0" smtClean="0"/>
              <a:t>, </a:t>
            </a:r>
            <a:br>
              <a:rPr lang="en-US" altLang="ko-KR" sz="2400" dirty="0" smtClean="0"/>
            </a:br>
            <a:r>
              <a:rPr lang="en-US" altLang="ko-KR" sz="2400" dirty="0" smtClean="0"/>
              <a:t>AI</a:t>
            </a:r>
            <a:r>
              <a:rPr lang="ko-KR" altLang="en-US" sz="2400" dirty="0" smtClean="0"/>
              <a:t>가 재무설계 서비스 비용을 낮추고 접근성을 높일 것으로 기대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247776" y="2552700"/>
            <a:ext cx="4222115" cy="0"/>
          </a:xfrm>
          <a:custGeom>
            <a:avLst/>
            <a:gdLst/>
            <a:ahLst/>
            <a:cxnLst/>
            <a:rect l="l" t="t" r="r" b="b"/>
            <a:pathLst>
              <a:path w="4222115">
                <a:moveTo>
                  <a:pt x="0" y="0"/>
                </a:moveTo>
                <a:lnTo>
                  <a:pt x="42220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7776" y="2180717"/>
            <a:ext cx="4222115" cy="0"/>
          </a:xfrm>
          <a:custGeom>
            <a:avLst/>
            <a:gdLst/>
            <a:ahLst/>
            <a:cxnLst/>
            <a:rect l="l" t="t" r="r" b="b"/>
            <a:pathLst>
              <a:path w="4222115">
                <a:moveTo>
                  <a:pt x="0" y="0"/>
                </a:moveTo>
                <a:lnTo>
                  <a:pt x="42220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47776" y="2627020"/>
            <a:ext cx="4222115" cy="2534285"/>
            <a:chOff x="1247776" y="2627020"/>
            <a:chExt cx="4222115" cy="2534285"/>
          </a:xfrm>
        </p:grpSpPr>
        <p:sp>
          <p:nvSpPr>
            <p:cNvPr id="6" name="object 6"/>
            <p:cNvSpPr/>
            <p:nvPr/>
          </p:nvSpPr>
          <p:spPr>
            <a:xfrm>
              <a:off x="1247776" y="2924556"/>
              <a:ext cx="4222115" cy="1859280"/>
            </a:xfrm>
            <a:custGeom>
              <a:avLst/>
              <a:gdLst/>
              <a:ahLst/>
              <a:cxnLst/>
              <a:rect l="l" t="t" r="r" b="b"/>
              <a:pathLst>
                <a:path w="4222115" h="1859279">
                  <a:moveTo>
                    <a:pt x="0" y="1859280"/>
                  </a:moveTo>
                  <a:lnTo>
                    <a:pt x="180948" y="1859280"/>
                  </a:lnTo>
                </a:path>
                <a:path w="4222115" h="1859279">
                  <a:moveTo>
                    <a:pt x="663472" y="1859280"/>
                  </a:moveTo>
                  <a:lnTo>
                    <a:pt x="1025358" y="1859280"/>
                  </a:lnTo>
                </a:path>
                <a:path w="4222115" h="1859279">
                  <a:moveTo>
                    <a:pt x="1507882" y="1859280"/>
                  </a:moveTo>
                  <a:lnTo>
                    <a:pt x="1869768" y="1859280"/>
                  </a:lnTo>
                </a:path>
                <a:path w="4222115" h="1859279">
                  <a:moveTo>
                    <a:pt x="2352292" y="1859280"/>
                  </a:moveTo>
                  <a:lnTo>
                    <a:pt x="2714179" y="1859280"/>
                  </a:lnTo>
                </a:path>
                <a:path w="4222115" h="1859279">
                  <a:moveTo>
                    <a:pt x="3196703" y="1859280"/>
                  </a:moveTo>
                  <a:lnTo>
                    <a:pt x="4222064" y="1859280"/>
                  </a:lnTo>
                </a:path>
                <a:path w="4222115" h="1859279">
                  <a:moveTo>
                    <a:pt x="0" y="1487424"/>
                  </a:moveTo>
                  <a:lnTo>
                    <a:pt x="180948" y="1487424"/>
                  </a:lnTo>
                </a:path>
                <a:path w="4222115" h="1859279">
                  <a:moveTo>
                    <a:pt x="663472" y="1487424"/>
                  </a:moveTo>
                  <a:lnTo>
                    <a:pt x="1025358" y="1487424"/>
                  </a:lnTo>
                </a:path>
                <a:path w="4222115" h="1859279">
                  <a:moveTo>
                    <a:pt x="1507882" y="1487424"/>
                  </a:moveTo>
                  <a:lnTo>
                    <a:pt x="1869768" y="1487424"/>
                  </a:lnTo>
                </a:path>
                <a:path w="4222115" h="1859279">
                  <a:moveTo>
                    <a:pt x="2352292" y="1487424"/>
                  </a:moveTo>
                  <a:lnTo>
                    <a:pt x="4222064" y="1487424"/>
                  </a:lnTo>
                </a:path>
                <a:path w="4222115" h="1859279">
                  <a:moveTo>
                    <a:pt x="0" y="1115568"/>
                  </a:moveTo>
                  <a:lnTo>
                    <a:pt x="180948" y="1115568"/>
                  </a:lnTo>
                </a:path>
                <a:path w="4222115" h="1859279">
                  <a:moveTo>
                    <a:pt x="663472" y="1115568"/>
                  </a:moveTo>
                  <a:lnTo>
                    <a:pt x="1025358" y="1115568"/>
                  </a:lnTo>
                </a:path>
                <a:path w="4222115" h="1859279">
                  <a:moveTo>
                    <a:pt x="1507882" y="1115568"/>
                  </a:moveTo>
                  <a:lnTo>
                    <a:pt x="1869768" y="1115568"/>
                  </a:lnTo>
                </a:path>
                <a:path w="4222115" h="1859279">
                  <a:moveTo>
                    <a:pt x="2352292" y="1115568"/>
                  </a:moveTo>
                  <a:lnTo>
                    <a:pt x="4222064" y="1115568"/>
                  </a:lnTo>
                </a:path>
                <a:path w="4222115" h="1859279">
                  <a:moveTo>
                    <a:pt x="0" y="743712"/>
                  </a:moveTo>
                  <a:lnTo>
                    <a:pt x="180948" y="743712"/>
                  </a:lnTo>
                </a:path>
                <a:path w="4222115" h="1859279">
                  <a:moveTo>
                    <a:pt x="663472" y="743712"/>
                  </a:moveTo>
                  <a:lnTo>
                    <a:pt x="1025358" y="743712"/>
                  </a:lnTo>
                </a:path>
                <a:path w="4222115" h="1859279">
                  <a:moveTo>
                    <a:pt x="1507882" y="743712"/>
                  </a:moveTo>
                  <a:lnTo>
                    <a:pt x="1869768" y="743712"/>
                  </a:lnTo>
                </a:path>
                <a:path w="4222115" h="1859279">
                  <a:moveTo>
                    <a:pt x="2352292" y="743712"/>
                  </a:moveTo>
                  <a:lnTo>
                    <a:pt x="4222064" y="743712"/>
                  </a:lnTo>
                </a:path>
                <a:path w="4222115" h="1859279">
                  <a:moveTo>
                    <a:pt x="0" y="371856"/>
                  </a:moveTo>
                  <a:lnTo>
                    <a:pt x="1025358" y="371856"/>
                  </a:lnTo>
                </a:path>
                <a:path w="4222115" h="1859279">
                  <a:moveTo>
                    <a:pt x="1507882" y="371856"/>
                  </a:moveTo>
                  <a:lnTo>
                    <a:pt x="1869768" y="371856"/>
                  </a:lnTo>
                </a:path>
                <a:path w="4222115" h="1859279">
                  <a:moveTo>
                    <a:pt x="2352292" y="371856"/>
                  </a:moveTo>
                  <a:lnTo>
                    <a:pt x="4222064" y="371856"/>
                  </a:lnTo>
                </a:path>
                <a:path w="4222115" h="1859279">
                  <a:moveTo>
                    <a:pt x="0" y="0"/>
                  </a:moveTo>
                  <a:lnTo>
                    <a:pt x="1025358" y="0"/>
                  </a:lnTo>
                </a:path>
                <a:path w="4222115" h="1859279">
                  <a:moveTo>
                    <a:pt x="1507882" y="0"/>
                  </a:moveTo>
                  <a:lnTo>
                    <a:pt x="1869768" y="0"/>
                  </a:lnTo>
                </a:path>
                <a:path w="4222115" h="1859279">
                  <a:moveTo>
                    <a:pt x="2352292" y="0"/>
                  </a:moveTo>
                  <a:lnTo>
                    <a:pt x="42220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8724" y="3296462"/>
              <a:ext cx="482600" cy="1859914"/>
            </a:xfrm>
            <a:custGeom>
              <a:avLst/>
              <a:gdLst/>
              <a:ahLst/>
              <a:cxnLst/>
              <a:rect l="l" t="t" r="r" b="b"/>
              <a:pathLst>
                <a:path w="482600" h="1859914">
                  <a:moveTo>
                    <a:pt x="482523" y="0"/>
                  </a:moveTo>
                  <a:lnTo>
                    <a:pt x="0" y="0"/>
                  </a:lnTo>
                  <a:lnTo>
                    <a:pt x="0" y="1859572"/>
                  </a:lnTo>
                  <a:lnTo>
                    <a:pt x="482523" y="1859572"/>
                  </a:lnTo>
                  <a:lnTo>
                    <a:pt x="482523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3134" y="2627020"/>
              <a:ext cx="482600" cy="2529205"/>
            </a:xfrm>
            <a:custGeom>
              <a:avLst/>
              <a:gdLst/>
              <a:ahLst/>
              <a:cxnLst/>
              <a:rect l="l" t="t" r="r" b="b"/>
              <a:pathLst>
                <a:path w="482600" h="2529204">
                  <a:moveTo>
                    <a:pt x="482523" y="0"/>
                  </a:moveTo>
                  <a:lnTo>
                    <a:pt x="0" y="0"/>
                  </a:lnTo>
                  <a:lnTo>
                    <a:pt x="0" y="2529014"/>
                  </a:lnTo>
                  <a:lnTo>
                    <a:pt x="482523" y="2529014"/>
                  </a:lnTo>
                  <a:lnTo>
                    <a:pt x="482523" y="0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17545" y="2701391"/>
              <a:ext cx="482600" cy="2454910"/>
            </a:xfrm>
            <a:custGeom>
              <a:avLst/>
              <a:gdLst/>
              <a:ahLst/>
              <a:cxnLst/>
              <a:rect l="l" t="t" r="r" b="b"/>
              <a:pathLst>
                <a:path w="482600" h="2454910">
                  <a:moveTo>
                    <a:pt x="482523" y="0"/>
                  </a:moveTo>
                  <a:lnTo>
                    <a:pt x="0" y="0"/>
                  </a:lnTo>
                  <a:lnTo>
                    <a:pt x="0" y="2454630"/>
                  </a:lnTo>
                  <a:lnTo>
                    <a:pt x="482523" y="2454630"/>
                  </a:lnTo>
                  <a:lnTo>
                    <a:pt x="482523" y="0"/>
                  </a:lnTo>
                  <a:close/>
                </a:path>
              </a:pathLst>
            </a:custGeom>
            <a:solidFill>
              <a:srgbClr val="C0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1955" y="4709731"/>
              <a:ext cx="482600" cy="446405"/>
            </a:xfrm>
            <a:custGeom>
              <a:avLst/>
              <a:gdLst/>
              <a:ahLst/>
              <a:cxnLst/>
              <a:rect l="l" t="t" r="r" b="b"/>
              <a:pathLst>
                <a:path w="482600" h="446404">
                  <a:moveTo>
                    <a:pt x="482523" y="0"/>
                  </a:moveTo>
                  <a:lnTo>
                    <a:pt x="0" y="0"/>
                  </a:lnTo>
                  <a:lnTo>
                    <a:pt x="0" y="446290"/>
                  </a:lnTo>
                  <a:lnTo>
                    <a:pt x="482523" y="446290"/>
                  </a:lnTo>
                  <a:lnTo>
                    <a:pt x="482523" y="0"/>
                  </a:lnTo>
                  <a:close/>
                </a:path>
              </a:pathLst>
            </a:custGeom>
            <a:solidFill>
              <a:srgbClr val="F69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06365" y="5081638"/>
              <a:ext cx="482600" cy="74930"/>
            </a:xfrm>
            <a:custGeom>
              <a:avLst/>
              <a:gdLst/>
              <a:ahLst/>
              <a:cxnLst/>
              <a:rect l="l" t="t" r="r" b="b"/>
              <a:pathLst>
                <a:path w="482600" h="74929">
                  <a:moveTo>
                    <a:pt x="482523" y="0"/>
                  </a:moveTo>
                  <a:lnTo>
                    <a:pt x="0" y="0"/>
                  </a:lnTo>
                  <a:lnTo>
                    <a:pt x="0" y="74383"/>
                  </a:lnTo>
                  <a:lnTo>
                    <a:pt x="482523" y="74383"/>
                  </a:lnTo>
                  <a:lnTo>
                    <a:pt x="482523" y="0"/>
                  </a:lnTo>
                  <a:close/>
                </a:path>
              </a:pathLst>
            </a:custGeom>
            <a:solidFill>
              <a:srgbClr val="EF5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7776" y="5156024"/>
              <a:ext cx="4222115" cy="0"/>
            </a:xfrm>
            <a:custGeom>
              <a:avLst/>
              <a:gdLst/>
              <a:ahLst/>
              <a:cxnLst/>
              <a:rect l="l" t="t" r="r" b="b"/>
              <a:pathLst>
                <a:path w="4222115">
                  <a:moveTo>
                    <a:pt x="0" y="0"/>
                  </a:moveTo>
                  <a:lnTo>
                    <a:pt x="42220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04787" y="3042713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49235" y="2373219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93684" y="244759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80804" y="4455917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25252" y="4827774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1613" y="5065490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1613" y="4693558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8062" y="4321626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8062" y="3949693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8062" y="357776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8062" y="320582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8062" y="2833897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8062" y="2461964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8062" y="2090032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8483" y="5219820"/>
            <a:ext cx="583565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8265" marR="5080" indent="-7620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매우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88265" marR="5080" indent="-7620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동의함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42617" y="5219820"/>
            <a:ext cx="744855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68910" marR="5080" indent="-15621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다소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68910" marR="5080" indent="-15621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동의함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01060" y="5219820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중립적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28998" y="5219820"/>
            <a:ext cx="709920" cy="56361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7310" marR="5080" indent="-55244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다소</a:t>
            </a:r>
            <a:r>
              <a:rPr lang="en-US" altLang="ko-KR"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동의하지 않음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30673" y="5219820"/>
            <a:ext cx="671970" cy="56361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4765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smtClean="0">
                <a:solidFill>
                  <a:srgbClr val="585858"/>
                </a:solidFill>
                <a:latin typeface="Arial"/>
                <a:cs typeface="Arial"/>
              </a:rPr>
              <a:t>전혀 동의하지 않음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83447" y="1588137"/>
            <a:ext cx="3680460" cy="231473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482725" marR="5080" indent="-1470660" algn="ctr">
              <a:lnSpc>
                <a:spcPts val="1620"/>
              </a:lnSpc>
              <a:spcBef>
                <a:spcPts val="204"/>
              </a:spcBef>
            </a:pPr>
            <a:r>
              <a:rPr 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ko-KR" altLang="en-US" sz="1400" b="1" dirty="0">
                <a:solidFill>
                  <a:srgbClr val="585858"/>
                </a:solidFill>
                <a:latin typeface="Arial"/>
                <a:cs typeface="Arial"/>
              </a:rPr>
              <a:t>는</a:t>
            </a:r>
            <a:r>
              <a:rPr lang="ko-KR" alt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 재무설계 서비스 </a:t>
            </a:r>
            <a:r>
              <a:rPr lang="ko-KR" altLang="en-US" sz="1400" b="1" u="sng" dirty="0" smtClean="0">
                <a:solidFill>
                  <a:srgbClr val="585858"/>
                </a:solidFill>
                <a:latin typeface="Arial"/>
                <a:cs typeface="Arial"/>
              </a:rPr>
              <a:t>비용을 절감</a:t>
            </a:r>
            <a:r>
              <a:rPr lang="ko-KR" alt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할 것이다</a:t>
            </a:r>
            <a:endParaRPr lang="en-US" sz="1400" b="1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7631" y="5785140"/>
            <a:ext cx="414591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귀하는 다음 내용에 어느 정도 동의하십니까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5,270</a:t>
            </a:r>
            <a:r>
              <a:rPr lang="ko-KR" altLang="en-US" sz="1000" spc="-1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r>
              <a:rPr sz="1000" spc="-10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000" spc="-2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소수점 반올림으로 인해 총합이 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100%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가 아닐 수 있음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lang="ko-KR" altLang="en-US" sz="10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992039" y="2206307"/>
            <a:ext cx="4088765" cy="0"/>
          </a:xfrm>
          <a:custGeom>
            <a:avLst/>
            <a:gdLst/>
            <a:ahLst/>
            <a:cxnLst/>
            <a:rect l="l" t="t" r="r" b="b"/>
            <a:pathLst>
              <a:path w="4088765">
                <a:moveTo>
                  <a:pt x="0" y="0"/>
                </a:moveTo>
                <a:lnTo>
                  <a:pt x="408871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6992039" y="2569273"/>
            <a:ext cx="4088765" cy="2589530"/>
            <a:chOff x="6992039" y="2569273"/>
            <a:chExt cx="4088765" cy="2589530"/>
          </a:xfrm>
        </p:grpSpPr>
        <p:sp>
          <p:nvSpPr>
            <p:cNvPr id="36" name="object 36"/>
            <p:cNvSpPr/>
            <p:nvPr/>
          </p:nvSpPr>
          <p:spPr>
            <a:xfrm>
              <a:off x="6992039" y="2942843"/>
              <a:ext cx="4088765" cy="1842770"/>
            </a:xfrm>
            <a:custGeom>
              <a:avLst/>
              <a:gdLst/>
              <a:ahLst/>
              <a:cxnLst/>
              <a:rect l="l" t="t" r="r" b="b"/>
              <a:pathLst>
                <a:path w="4088765" h="1842770">
                  <a:moveTo>
                    <a:pt x="0" y="1842515"/>
                  </a:moveTo>
                  <a:lnTo>
                    <a:pt x="175230" y="1842515"/>
                  </a:lnTo>
                </a:path>
                <a:path w="4088765" h="1842770">
                  <a:moveTo>
                    <a:pt x="642514" y="1842515"/>
                  </a:moveTo>
                  <a:lnTo>
                    <a:pt x="992971" y="1842515"/>
                  </a:lnTo>
                </a:path>
                <a:path w="4088765" h="1842770">
                  <a:moveTo>
                    <a:pt x="1460254" y="1842515"/>
                  </a:moveTo>
                  <a:lnTo>
                    <a:pt x="1810711" y="1842515"/>
                  </a:lnTo>
                </a:path>
                <a:path w="4088765" h="1842770">
                  <a:moveTo>
                    <a:pt x="2277995" y="1842515"/>
                  </a:moveTo>
                  <a:lnTo>
                    <a:pt x="2628451" y="1842515"/>
                  </a:lnTo>
                </a:path>
                <a:path w="4088765" h="1842770">
                  <a:moveTo>
                    <a:pt x="3095735" y="1842515"/>
                  </a:moveTo>
                  <a:lnTo>
                    <a:pt x="4088714" y="1842515"/>
                  </a:lnTo>
                </a:path>
                <a:path w="4088765" h="1842770">
                  <a:moveTo>
                    <a:pt x="0" y="1473708"/>
                  </a:moveTo>
                  <a:lnTo>
                    <a:pt x="175230" y="1473708"/>
                  </a:lnTo>
                </a:path>
                <a:path w="4088765" h="1842770">
                  <a:moveTo>
                    <a:pt x="642514" y="1473708"/>
                  </a:moveTo>
                  <a:lnTo>
                    <a:pt x="992971" y="1473708"/>
                  </a:lnTo>
                </a:path>
                <a:path w="4088765" h="1842770">
                  <a:moveTo>
                    <a:pt x="1460254" y="1473708"/>
                  </a:moveTo>
                  <a:lnTo>
                    <a:pt x="1810711" y="1473708"/>
                  </a:lnTo>
                </a:path>
                <a:path w="4088765" h="1842770">
                  <a:moveTo>
                    <a:pt x="2277995" y="1473708"/>
                  </a:moveTo>
                  <a:lnTo>
                    <a:pt x="4088714" y="1473708"/>
                  </a:lnTo>
                </a:path>
                <a:path w="4088765" h="1842770">
                  <a:moveTo>
                    <a:pt x="0" y="1104900"/>
                  </a:moveTo>
                  <a:lnTo>
                    <a:pt x="175230" y="1104900"/>
                  </a:lnTo>
                </a:path>
                <a:path w="4088765" h="1842770">
                  <a:moveTo>
                    <a:pt x="642514" y="1104900"/>
                  </a:moveTo>
                  <a:lnTo>
                    <a:pt x="992971" y="1104900"/>
                  </a:lnTo>
                </a:path>
                <a:path w="4088765" h="1842770">
                  <a:moveTo>
                    <a:pt x="1460254" y="1104900"/>
                  </a:moveTo>
                  <a:lnTo>
                    <a:pt x="1810711" y="1104900"/>
                  </a:lnTo>
                </a:path>
                <a:path w="4088765" h="1842770">
                  <a:moveTo>
                    <a:pt x="2277995" y="1104900"/>
                  </a:moveTo>
                  <a:lnTo>
                    <a:pt x="4088714" y="1104900"/>
                  </a:lnTo>
                </a:path>
                <a:path w="4088765" h="1842770">
                  <a:moveTo>
                    <a:pt x="0" y="737615"/>
                  </a:moveTo>
                  <a:lnTo>
                    <a:pt x="175230" y="737615"/>
                  </a:lnTo>
                </a:path>
                <a:path w="4088765" h="1842770">
                  <a:moveTo>
                    <a:pt x="642514" y="737615"/>
                  </a:moveTo>
                  <a:lnTo>
                    <a:pt x="992971" y="737615"/>
                  </a:lnTo>
                </a:path>
                <a:path w="4088765" h="1842770">
                  <a:moveTo>
                    <a:pt x="1460254" y="737615"/>
                  </a:moveTo>
                  <a:lnTo>
                    <a:pt x="1810711" y="737615"/>
                  </a:lnTo>
                </a:path>
                <a:path w="4088765" h="1842770">
                  <a:moveTo>
                    <a:pt x="2277995" y="737615"/>
                  </a:moveTo>
                  <a:lnTo>
                    <a:pt x="4088714" y="737615"/>
                  </a:lnTo>
                </a:path>
                <a:path w="4088765" h="1842770">
                  <a:moveTo>
                    <a:pt x="0" y="368807"/>
                  </a:moveTo>
                  <a:lnTo>
                    <a:pt x="992971" y="368807"/>
                  </a:lnTo>
                </a:path>
                <a:path w="4088765" h="1842770">
                  <a:moveTo>
                    <a:pt x="1460254" y="368807"/>
                  </a:moveTo>
                  <a:lnTo>
                    <a:pt x="1810711" y="368807"/>
                  </a:lnTo>
                </a:path>
                <a:path w="4088765" h="1842770">
                  <a:moveTo>
                    <a:pt x="2277995" y="368807"/>
                  </a:moveTo>
                  <a:lnTo>
                    <a:pt x="4088714" y="368807"/>
                  </a:lnTo>
                </a:path>
                <a:path w="4088765" h="1842770">
                  <a:moveTo>
                    <a:pt x="0" y="0"/>
                  </a:moveTo>
                  <a:lnTo>
                    <a:pt x="992971" y="0"/>
                  </a:lnTo>
                </a:path>
                <a:path w="4088765" h="1842770">
                  <a:moveTo>
                    <a:pt x="1460254" y="0"/>
                  </a:moveTo>
                  <a:lnTo>
                    <a:pt x="1810711" y="0"/>
                  </a:lnTo>
                </a:path>
                <a:path w="4088765" h="1842770">
                  <a:moveTo>
                    <a:pt x="2277995" y="0"/>
                  </a:moveTo>
                  <a:lnTo>
                    <a:pt x="40887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92039" y="2574035"/>
              <a:ext cx="4088765" cy="0"/>
            </a:xfrm>
            <a:custGeom>
              <a:avLst/>
              <a:gdLst/>
              <a:ahLst/>
              <a:cxnLst/>
              <a:rect l="l" t="t" r="r" b="b"/>
              <a:pathLst>
                <a:path w="4088765">
                  <a:moveTo>
                    <a:pt x="0" y="0"/>
                  </a:moveTo>
                  <a:lnTo>
                    <a:pt x="40887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67270" y="3311499"/>
              <a:ext cx="467359" cy="1842135"/>
            </a:xfrm>
            <a:custGeom>
              <a:avLst/>
              <a:gdLst/>
              <a:ahLst/>
              <a:cxnLst/>
              <a:rect l="l" t="t" r="r" b="b"/>
              <a:pathLst>
                <a:path w="467359" h="1842135">
                  <a:moveTo>
                    <a:pt x="467283" y="0"/>
                  </a:moveTo>
                  <a:lnTo>
                    <a:pt x="0" y="0"/>
                  </a:lnTo>
                  <a:lnTo>
                    <a:pt x="0" y="1841995"/>
                  </a:lnTo>
                  <a:lnTo>
                    <a:pt x="467283" y="1841995"/>
                  </a:lnTo>
                  <a:lnTo>
                    <a:pt x="467283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985010" y="2574709"/>
              <a:ext cx="467359" cy="2579370"/>
            </a:xfrm>
            <a:custGeom>
              <a:avLst/>
              <a:gdLst/>
              <a:ahLst/>
              <a:cxnLst/>
              <a:rect l="l" t="t" r="r" b="b"/>
              <a:pathLst>
                <a:path w="467359" h="2579370">
                  <a:moveTo>
                    <a:pt x="467283" y="0"/>
                  </a:moveTo>
                  <a:lnTo>
                    <a:pt x="0" y="0"/>
                  </a:lnTo>
                  <a:lnTo>
                    <a:pt x="0" y="2578785"/>
                  </a:lnTo>
                  <a:lnTo>
                    <a:pt x="467283" y="2578785"/>
                  </a:lnTo>
                  <a:lnTo>
                    <a:pt x="467283" y="0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02751" y="2795739"/>
              <a:ext cx="467359" cy="2357755"/>
            </a:xfrm>
            <a:custGeom>
              <a:avLst/>
              <a:gdLst/>
              <a:ahLst/>
              <a:cxnLst/>
              <a:rect l="l" t="t" r="r" b="b"/>
              <a:pathLst>
                <a:path w="467359" h="2357754">
                  <a:moveTo>
                    <a:pt x="467283" y="0"/>
                  </a:moveTo>
                  <a:lnTo>
                    <a:pt x="0" y="0"/>
                  </a:lnTo>
                  <a:lnTo>
                    <a:pt x="0" y="2357755"/>
                  </a:lnTo>
                  <a:lnTo>
                    <a:pt x="467283" y="2357755"/>
                  </a:lnTo>
                  <a:lnTo>
                    <a:pt x="467283" y="0"/>
                  </a:lnTo>
                  <a:close/>
                </a:path>
              </a:pathLst>
            </a:custGeom>
            <a:solidFill>
              <a:srgbClr val="C0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620491" y="4637735"/>
              <a:ext cx="467359" cy="516255"/>
            </a:xfrm>
            <a:custGeom>
              <a:avLst/>
              <a:gdLst/>
              <a:ahLst/>
              <a:cxnLst/>
              <a:rect l="l" t="t" r="r" b="b"/>
              <a:pathLst>
                <a:path w="467359" h="516254">
                  <a:moveTo>
                    <a:pt x="467283" y="0"/>
                  </a:moveTo>
                  <a:lnTo>
                    <a:pt x="0" y="0"/>
                  </a:lnTo>
                  <a:lnTo>
                    <a:pt x="0" y="515759"/>
                  </a:lnTo>
                  <a:lnTo>
                    <a:pt x="467283" y="515759"/>
                  </a:lnTo>
                  <a:lnTo>
                    <a:pt x="467283" y="0"/>
                  </a:lnTo>
                  <a:close/>
                </a:path>
              </a:pathLst>
            </a:custGeom>
            <a:solidFill>
              <a:srgbClr val="F69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438231" y="5006136"/>
              <a:ext cx="467359" cy="147955"/>
            </a:xfrm>
            <a:custGeom>
              <a:avLst/>
              <a:gdLst/>
              <a:ahLst/>
              <a:cxnLst/>
              <a:rect l="l" t="t" r="r" b="b"/>
              <a:pathLst>
                <a:path w="467359" h="147954">
                  <a:moveTo>
                    <a:pt x="467283" y="0"/>
                  </a:moveTo>
                  <a:lnTo>
                    <a:pt x="0" y="0"/>
                  </a:lnTo>
                  <a:lnTo>
                    <a:pt x="0" y="147358"/>
                  </a:lnTo>
                  <a:lnTo>
                    <a:pt x="467283" y="147358"/>
                  </a:lnTo>
                  <a:lnTo>
                    <a:pt x="467283" y="0"/>
                  </a:lnTo>
                  <a:close/>
                </a:path>
              </a:pathLst>
            </a:custGeom>
            <a:solidFill>
              <a:srgbClr val="EF5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92039" y="5153497"/>
              <a:ext cx="4088765" cy="0"/>
            </a:xfrm>
            <a:custGeom>
              <a:avLst/>
              <a:gdLst/>
              <a:ahLst/>
              <a:cxnLst/>
              <a:rect l="l" t="t" r="r" b="b"/>
              <a:pathLst>
                <a:path w="4088765">
                  <a:moveTo>
                    <a:pt x="0" y="0"/>
                  </a:moveTo>
                  <a:lnTo>
                    <a:pt x="40887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235332" y="305775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053110" y="2320904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870888" y="2541884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731339" y="4383943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549118" y="4752294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715876" y="5062963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15876" y="4694573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52325" y="432618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52325" y="3957796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52325" y="3589407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52325" y="3221018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52325" y="285262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52325" y="2484240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52325" y="211585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09411" y="5217293"/>
            <a:ext cx="583565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8265" marR="5080" indent="-7620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매우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88265" marR="5080" indent="-7620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동의함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46875" y="5217293"/>
            <a:ext cx="744855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68275" marR="5080" indent="-15621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다소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68275" marR="5080" indent="-15621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동의함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78648" y="5217293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중립적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482280" y="5217293"/>
            <a:ext cx="744855" cy="56361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7310" marR="5080" indent="-55244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다소</a:t>
            </a:r>
            <a:r>
              <a:rPr lang="en-US" altLang="ko-KR" sz="1200" spc="-1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동의하지 않음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354922" y="5217293"/>
            <a:ext cx="635000" cy="56361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4765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전혀 동의하지 않음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88172" y="1613725"/>
            <a:ext cx="3225800" cy="43665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41605" algn="ctr">
              <a:lnSpc>
                <a:spcPts val="1620"/>
              </a:lnSpc>
              <a:spcBef>
                <a:spcPts val="204"/>
              </a:spcBef>
            </a:pPr>
            <a:r>
              <a:rPr 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ko-KR" altLang="en-US" sz="1400" b="1" dirty="0">
                <a:solidFill>
                  <a:srgbClr val="585858"/>
                </a:solidFill>
                <a:latin typeface="Arial"/>
                <a:cs typeface="Arial"/>
              </a:rPr>
              <a:t>는</a:t>
            </a:r>
            <a:r>
              <a:rPr lang="ko-KR" alt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 소외 계층의 재무설계 서비스 </a:t>
            </a:r>
            <a:r>
              <a:rPr lang="ko-KR" altLang="en-US" sz="1400" b="1" u="sng" dirty="0" smtClean="0">
                <a:solidFill>
                  <a:srgbClr val="585858"/>
                </a:solidFill>
                <a:latin typeface="Arial"/>
                <a:cs typeface="Arial"/>
              </a:rPr>
              <a:t>접근성을 높일 것</a:t>
            </a:r>
            <a:r>
              <a:rPr lang="ko-KR" alt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이다</a:t>
            </a:r>
            <a:endParaRPr lang="en-US" sz="1400" b="1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69763" y="5785140"/>
            <a:ext cx="414591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 귀하는 다음 내용에 어느 정도 동의하십니까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n =</a:t>
            </a:r>
            <a:r>
              <a:rPr lang="ko-KR" altLang="en-US" sz="1000" spc="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5,269</a:t>
            </a:r>
            <a:r>
              <a:rPr lang="ko-KR" altLang="en-US" sz="1000" spc="-10" dirty="0" smtClean="0">
                <a:solidFill>
                  <a:srgbClr val="7E7E7E"/>
                </a:solidFill>
                <a:latin typeface="Arial"/>
                <a:cs typeface="Arial"/>
              </a:rPr>
              <a:t> 명 응답</a:t>
            </a:r>
            <a:r>
              <a:rPr lang="en-US" altLang="ko-KR" sz="1000" spc="-10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 소수점 반올림으로 인해 총합이 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100%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가 아닐 수 있음</a:t>
            </a:r>
            <a:r>
              <a:rPr sz="1000" spc="-10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096000" y="1714500"/>
            <a:ext cx="0" cy="4394200"/>
          </a:xfrm>
          <a:custGeom>
            <a:avLst/>
            <a:gdLst/>
            <a:ahLst/>
            <a:cxnLst/>
            <a:rect l="l" t="t" r="r" b="b"/>
            <a:pathLst>
              <a:path h="4394200">
                <a:moveTo>
                  <a:pt x="0" y="0"/>
                </a:moveTo>
                <a:lnTo>
                  <a:pt x="0" y="4394161"/>
                </a:lnTo>
              </a:path>
            </a:pathLst>
          </a:custGeom>
          <a:ln w="19050">
            <a:solidFill>
              <a:srgbClr val="004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483" y="0"/>
            <a:ext cx="11957050" cy="6237605"/>
          </a:xfrm>
          <a:custGeom>
            <a:avLst/>
            <a:gdLst/>
            <a:ahLst/>
            <a:cxnLst/>
            <a:rect l="l" t="t" r="r" b="b"/>
            <a:pathLst>
              <a:path w="11957050" h="6237605">
                <a:moveTo>
                  <a:pt x="11956516" y="0"/>
                </a:moveTo>
                <a:lnTo>
                  <a:pt x="0" y="0"/>
                </a:lnTo>
                <a:lnTo>
                  <a:pt x="0" y="5157000"/>
                </a:lnTo>
                <a:lnTo>
                  <a:pt x="1052" y="5205107"/>
                </a:lnTo>
                <a:lnTo>
                  <a:pt x="4179" y="5252676"/>
                </a:lnTo>
                <a:lnTo>
                  <a:pt x="9339" y="5299661"/>
                </a:lnTo>
                <a:lnTo>
                  <a:pt x="16485" y="5346021"/>
                </a:lnTo>
                <a:lnTo>
                  <a:pt x="25575" y="5391709"/>
                </a:lnTo>
                <a:lnTo>
                  <a:pt x="36565" y="5436683"/>
                </a:lnTo>
                <a:lnTo>
                  <a:pt x="49411" y="5480899"/>
                </a:lnTo>
                <a:lnTo>
                  <a:pt x="64069" y="5524312"/>
                </a:lnTo>
                <a:lnTo>
                  <a:pt x="80495" y="5566879"/>
                </a:lnTo>
                <a:lnTo>
                  <a:pt x="98645" y="5608557"/>
                </a:lnTo>
                <a:lnTo>
                  <a:pt x="118475" y="5649300"/>
                </a:lnTo>
                <a:lnTo>
                  <a:pt x="139942" y="5689065"/>
                </a:lnTo>
                <a:lnTo>
                  <a:pt x="163001" y="5727809"/>
                </a:lnTo>
                <a:lnTo>
                  <a:pt x="187608" y="5765487"/>
                </a:lnTo>
                <a:lnTo>
                  <a:pt x="213720" y="5802055"/>
                </a:lnTo>
                <a:lnTo>
                  <a:pt x="241293" y="5837470"/>
                </a:lnTo>
                <a:lnTo>
                  <a:pt x="270283" y="5871688"/>
                </a:lnTo>
                <a:lnTo>
                  <a:pt x="300645" y="5904664"/>
                </a:lnTo>
                <a:lnTo>
                  <a:pt x="332337" y="5936355"/>
                </a:lnTo>
                <a:lnTo>
                  <a:pt x="365314" y="5966717"/>
                </a:lnTo>
                <a:lnTo>
                  <a:pt x="399532" y="5995706"/>
                </a:lnTo>
                <a:lnTo>
                  <a:pt x="434948" y="6023279"/>
                </a:lnTo>
                <a:lnTo>
                  <a:pt x="471516" y="6049390"/>
                </a:lnTo>
                <a:lnTo>
                  <a:pt x="509195" y="6073997"/>
                </a:lnTo>
                <a:lnTo>
                  <a:pt x="547939" y="6097056"/>
                </a:lnTo>
                <a:lnTo>
                  <a:pt x="587705" y="6118522"/>
                </a:lnTo>
                <a:lnTo>
                  <a:pt x="628448" y="6138352"/>
                </a:lnTo>
                <a:lnTo>
                  <a:pt x="670126" y="6156501"/>
                </a:lnTo>
                <a:lnTo>
                  <a:pt x="712693" y="6172927"/>
                </a:lnTo>
                <a:lnTo>
                  <a:pt x="756107" y="6187584"/>
                </a:lnTo>
                <a:lnTo>
                  <a:pt x="800323" y="6200430"/>
                </a:lnTo>
                <a:lnTo>
                  <a:pt x="845297" y="6211420"/>
                </a:lnTo>
                <a:lnTo>
                  <a:pt x="890986" y="6220510"/>
                </a:lnTo>
                <a:lnTo>
                  <a:pt x="937345" y="6227656"/>
                </a:lnTo>
                <a:lnTo>
                  <a:pt x="984331" y="6232815"/>
                </a:lnTo>
                <a:lnTo>
                  <a:pt x="1031900" y="6235943"/>
                </a:lnTo>
                <a:lnTo>
                  <a:pt x="1080008" y="6236995"/>
                </a:lnTo>
                <a:lnTo>
                  <a:pt x="11956516" y="6236995"/>
                </a:lnTo>
                <a:lnTo>
                  <a:pt x="11956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253" y="6374996"/>
            <a:ext cx="1628775" cy="348615"/>
          </a:xfrm>
          <a:custGeom>
            <a:avLst/>
            <a:gdLst/>
            <a:ahLst/>
            <a:cxnLst/>
            <a:rect l="l" t="t" r="r" b="b"/>
            <a:pathLst>
              <a:path w="1628775" h="348615">
                <a:moveTo>
                  <a:pt x="1319650" y="210247"/>
                </a:moveTo>
                <a:lnTo>
                  <a:pt x="1118474" y="210247"/>
                </a:lnTo>
                <a:lnTo>
                  <a:pt x="1127516" y="169281"/>
                </a:lnTo>
                <a:lnTo>
                  <a:pt x="1127546" y="169147"/>
                </a:lnTo>
                <a:lnTo>
                  <a:pt x="1141917" y="132616"/>
                </a:lnTo>
                <a:lnTo>
                  <a:pt x="1184157" y="73100"/>
                </a:lnTo>
                <a:lnTo>
                  <a:pt x="1240397" y="31374"/>
                </a:lnTo>
                <a:lnTo>
                  <a:pt x="1305840" y="7115"/>
                </a:lnTo>
                <a:lnTo>
                  <a:pt x="1375688" y="0"/>
                </a:lnTo>
                <a:lnTo>
                  <a:pt x="1410765" y="2770"/>
                </a:lnTo>
                <a:lnTo>
                  <a:pt x="1445144" y="9704"/>
                </a:lnTo>
                <a:lnTo>
                  <a:pt x="1478225" y="20763"/>
                </a:lnTo>
                <a:lnTo>
                  <a:pt x="1482034" y="22612"/>
                </a:lnTo>
                <a:lnTo>
                  <a:pt x="1374758" y="22612"/>
                </a:lnTo>
                <a:lnTo>
                  <a:pt x="1367636" y="38876"/>
                </a:lnTo>
                <a:lnTo>
                  <a:pt x="1343085" y="58653"/>
                </a:lnTo>
                <a:lnTo>
                  <a:pt x="1313542" y="78150"/>
                </a:lnTo>
                <a:lnTo>
                  <a:pt x="1292357" y="92838"/>
                </a:lnTo>
                <a:lnTo>
                  <a:pt x="1283212" y="104246"/>
                </a:lnTo>
                <a:lnTo>
                  <a:pt x="1282454" y="115309"/>
                </a:lnTo>
                <a:lnTo>
                  <a:pt x="1282383" y="116350"/>
                </a:lnTo>
                <a:lnTo>
                  <a:pt x="1282272" y="117974"/>
                </a:lnTo>
                <a:lnTo>
                  <a:pt x="1287083" y="132334"/>
                </a:lnTo>
                <a:lnTo>
                  <a:pt x="1295194" y="145640"/>
                </a:lnTo>
                <a:lnTo>
                  <a:pt x="1322084" y="145640"/>
                </a:lnTo>
                <a:lnTo>
                  <a:pt x="1325156" y="154808"/>
                </a:lnTo>
                <a:lnTo>
                  <a:pt x="1333268" y="168111"/>
                </a:lnTo>
                <a:lnTo>
                  <a:pt x="1360417" y="168111"/>
                </a:lnTo>
                <a:lnTo>
                  <a:pt x="1363276" y="176639"/>
                </a:lnTo>
                <a:lnTo>
                  <a:pt x="1371394" y="189942"/>
                </a:lnTo>
                <a:lnTo>
                  <a:pt x="1619322" y="189942"/>
                </a:lnTo>
                <a:lnTo>
                  <a:pt x="1620590" y="196765"/>
                </a:lnTo>
                <a:lnTo>
                  <a:pt x="1319650" y="196765"/>
                </a:lnTo>
                <a:lnTo>
                  <a:pt x="1319650" y="210247"/>
                </a:lnTo>
                <a:close/>
              </a:path>
              <a:path w="1628775" h="348615">
                <a:moveTo>
                  <a:pt x="1322084" y="145640"/>
                </a:moveTo>
                <a:lnTo>
                  <a:pt x="1295194" y="145640"/>
                </a:lnTo>
                <a:lnTo>
                  <a:pt x="1305552" y="124979"/>
                </a:lnTo>
                <a:lnTo>
                  <a:pt x="1330719" y="103790"/>
                </a:lnTo>
                <a:lnTo>
                  <a:pt x="1359295" y="85127"/>
                </a:lnTo>
                <a:lnTo>
                  <a:pt x="1379879" y="72048"/>
                </a:lnTo>
                <a:lnTo>
                  <a:pt x="1388271" y="61638"/>
                </a:lnTo>
                <a:lnTo>
                  <a:pt x="1389005" y="50033"/>
                </a:lnTo>
                <a:lnTo>
                  <a:pt x="1389042" y="49437"/>
                </a:lnTo>
                <a:lnTo>
                  <a:pt x="1383952" y="36182"/>
                </a:lnTo>
                <a:lnTo>
                  <a:pt x="1374758" y="22612"/>
                </a:lnTo>
                <a:lnTo>
                  <a:pt x="1482034" y="22612"/>
                </a:lnTo>
                <a:lnTo>
                  <a:pt x="1509410" y="35905"/>
                </a:lnTo>
                <a:lnTo>
                  <a:pt x="1523134" y="45083"/>
                </a:lnTo>
                <a:lnTo>
                  <a:pt x="1412831" y="45083"/>
                </a:lnTo>
                <a:lnTo>
                  <a:pt x="1405712" y="61346"/>
                </a:lnTo>
                <a:lnTo>
                  <a:pt x="1381008" y="81245"/>
                </a:lnTo>
                <a:lnTo>
                  <a:pt x="1351623" y="100614"/>
                </a:lnTo>
                <a:lnTo>
                  <a:pt x="1330430" y="115309"/>
                </a:lnTo>
                <a:lnTo>
                  <a:pt x="1321286" y="126721"/>
                </a:lnTo>
                <a:lnTo>
                  <a:pt x="1320345" y="140449"/>
                </a:lnTo>
                <a:lnTo>
                  <a:pt x="1322084" y="145640"/>
                </a:lnTo>
                <a:close/>
              </a:path>
              <a:path w="1628775" h="348615">
                <a:moveTo>
                  <a:pt x="1360417" y="168111"/>
                </a:moveTo>
                <a:lnTo>
                  <a:pt x="1333268" y="168111"/>
                </a:lnTo>
                <a:lnTo>
                  <a:pt x="1343627" y="147450"/>
                </a:lnTo>
                <a:lnTo>
                  <a:pt x="1368795" y="126260"/>
                </a:lnTo>
                <a:lnTo>
                  <a:pt x="1397371" y="107598"/>
                </a:lnTo>
                <a:lnTo>
                  <a:pt x="1417952" y="94519"/>
                </a:lnTo>
                <a:lnTo>
                  <a:pt x="1426342" y="84109"/>
                </a:lnTo>
                <a:lnTo>
                  <a:pt x="1427039" y="73100"/>
                </a:lnTo>
                <a:lnTo>
                  <a:pt x="1427114" y="71908"/>
                </a:lnTo>
                <a:lnTo>
                  <a:pt x="1422025" y="58653"/>
                </a:lnTo>
                <a:lnTo>
                  <a:pt x="1412831" y="45083"/>
                </a:lnTo>
                <a:lnTo>
                  <a:pt x="1523134" y="45083"/>
                </a:lnTo>
                <a:lnTo>
                  <a:pt x="1538097" y="55090"/>
                </a:lnTo>
                <a:lnTo>
                  <a:pt x="1551146" y="66914"/>
                </a:lnTo>
                <a:lnTo>
                  <a:pt x="1450945" y="66914"/>
                </a:lnTo>
                <a:lnTo>
                  <a:pt x="1443828" y="83179"/>
                </a:lnTo>
                <a:lnTo>
                  <a:pt x="1419125" y="103079"/>
                </a:lnTo>
                <a:lnTo>
                  <a:pt x="1389731" y="122452"/>
                </a:lnTo>
                <a:lnTo>
                  <a:pt x="1368544" y="137140"/>
                </a:lnTo>
                <a:lnTo>
                  <a:pt x="1359401" y="148552"/>
                </a:lnTo>
                <a:lnTo>
                  <a:pt x="1358462" y="162280"/>
                </a:lnTo>
                <a:lnTo>
                  <a:pt x="1360417" y="168111"/>
                </a:lnTo>
                <a:close/>
              </a:path>
              <a:path w="1628775" h="348615">
                <a:moveTo>
                  <a:pt x="1619322" y="189942"/>
                </a:moveTo>
                <a:lnTo>
                  <a:pt x="1371394" y="189942"/>
                </a:lnTo>
                <a:lnTo>
                  <a:pt x="1381744" y="169281"/>
                </a:lnTo>
                <a:lnTo>
                  <a:pt x="1406908" y="148088"/>
                </a:lnTo>
                <a:lnTo>
                  <a:pt x="1435482" y="129424"/>
                </a:lnTo>
                <a:lnTo>
                  <a:pt x="1456066" y="116350"/>
                </a:lnTo>
                <a:lnTo>
                  <a:pt x="1464459" y="105936"/>
                </a:lnTo>
                <a:lnTo>
                  <a:pt x="1465182" y="94519"/>
                </a:lnTo>
                <a:lnTo>
                  <a:pt x="1465231" y="93736"/>
                </a:lnTo>
                <a:lnTo>
                  <a:pt x="1460141" y="80483"/>
                </a:lnTo>
                <a:lnTo>
                  <a:pt x="1450945" y="66914"/>
                </a:lnTo>
                <a:lnTo>
                  <a:pt x="1551146" y="66914"/>
                </a:lnTo>
                <a:lnTo>
                  <a:pt x="1563689" y="78278"/>
                </a:lnTo>
                <a:lnTo>
                  <a:pt x="1585584" y="105428"/>
                </a:lnTo>
                <a:lnTo>
                  <a:pt x="1603183" y="136500"/>
                </a:lnTo>
                <a:lnTo>
                  <a:pt x="1615887" y="171453"/>
                </a:lnTo>
                <a:lnTo>
                  <a:pt x="1619322" y="189942"/>
                </a:lnTo>
                <a:close/>
              </a:path>
              <a:path w="1628775" h="348615">
                <a:moveTo>
                  <a:pt x="1623095" y="210247"/>
                </a:moveTo>
                <a:lnTo>
                  <a:pt x="1419660" y="210247"/>
                </a:lnTo>
                <a:lnTo>
                  <a:pt x="1419660" y="196765"/>
                </a:lnTo>
                <a:lnTo>
                  <a:pt x="1620590" y="196765"/>
                </a:lnTo>
                <a:lnTo>
                  <a:pt x="1623095" y="210247"/>
                </a:lnTo>
                <a:close/>
              </a:path>
              <a:path w="1628775" h="348615">
                <a:moveTo>
                  <a:pt x="1209413" y="348075"/>
                </a:moveTo>
                <a:lnTo>
                  <a:pt x="1168844" y="343042"/>
                </a:lnTo>
                <a:lnTo>
                  <a:pt x="1139255" y="329617"/>
                </a:lnTo>
                <a:lnTo>
                  <a:pt x="1121141" y="309768"/>
                </a:lnTo>
                <a:lnTo>
                  <a:pt x="1114993" y="285464"/>
                </a:lnTo>
                <a:lnTo>
                  <a:pt x="1121803" y="261216"/>
                </a:lnTo>
                <a:lnTo>
                  <a:pt x="1141143" y="241502"/>
                </a:lnTo>
                <a:lnTo>
                  <a:pt x="1171375" y="228164"/>
                </a:lnTo>
                <a:lnTo>
                  <a:pt x="1210862" y="223046"/>
                </a:lnTo>
                <a:lnTo>
                  <a:pt x="1228315" y="224245"/>
                </a:lnTo>
                <a:lnTo>
                  <a:pt x="1242755" y="226917"/>
                </a:lnTo>
                <a:lnTo>
                  <a:pt x="1254734" y="229672"/>
                </a:lnTo>
                <a:lnTo>
                  <a:pt x="1264805" y="231122"/>
                </a:lnTo>
                <a:lnTo>
                  <a:pt x="1281556" y="231122"/>
                </a:lnTo>
                <a:lnTo>
                  <a:pt x="1281556" y="232758"/>
                </a:lnTo>
                <a:lnTo>
                  <a:pt x="1217513" y="232758"/>
                </a:lnTo>
                <a:lnTo>
                  <a:pt x="1194481" y="236045"/>
                </a:lnTo>
                <a:lnTo>
                  <a:pt x="1176424" y="246079"/>
                </a:lnTo>
                <a:lnTo>
                  <a:pt x="1164638" y="262629"/>
                </a:lnTo>
                <a:lnTo>
                  <a:pt x="1160422" y="285464"/>
                </a:lnTo>
                <a:lnTo>
                  <a:pt x="1164701" y="306987"/>
                </a:lnTo>
                <a:lnTo>
                  <a:pt x="1176332" y="323245"/>
                </a:lnTo>
                <a:lnTo>
                  <a:pt x="1193506" y="333598"/>
                </a:lnTo>
                <a:lnTo>
                  <a:pt x="1214412" y="337405"/>
                </a:lnTo>
                <a:lnTo>
                  <a:pt x="1262923" y="337405"/>
                </a:lnTo>
                <a:lnTo>
                  <a:pt x="1261214" y="338274"/>
                </a:lnTo>
                <a:lnTo>
                  <a:pt x="1239439" y="345012"/>
                </a:lnTo>
                <a:lnTo>
                  <a:pt x="1209413" y="348075"/>
                </a:lnTo>
                <a:close/>
              </a:path>
              <a:path w="1628775" h="348615">
                <a:moveTo>
                  <a:pt x="1281556" y="231122"/>
                </a:moveTo>
                <a:lnTo>
                  <a:pt x="1272779" y="231122"/>
                </a:lnTo>
                <a:lnTo>
                  <a:pt x="1274196" y="227796"/>
                </a:lnTo>
                <a:lnTo>
                  <a:pt x="1276330" y="224967"/>
                </a:lnTo>
                <a:lnTo>
                  <a:pt x="1281556" y="224967"/>
                </a:lnTo>
                <a:lnTo>
                  <a:pt x="1281556" y="231122"/>
                </a:lnTo>
                <a:close/>
              </a:path>
              <a:path w="1628775" h="348615">
                <a:moveTo>
                  <a:pt x="1281556" y="265558"/>
                </a:moveTo>
                <a:lnTo>
                  <a:pt x="1276071" y="265558"/>
                </a:lnTo>
                <a:lnTo>
                  <a:pt x="1268981" y="251404"/>
                </a:lnTo>
                <a:lnTo>
                  <a:pt x="1256749" y="241188"/>
                </a:lnTo>
                <a:lnTo>
                  <a:pt x="1239538" y="234958"/>
                </a:lnTo>
                <a:lnTo>
                  <a:pt x="1217513" y="232758"/>
                </a:lnTo>
                <a:lnTo>
                  <a:pt x="1281556" y="232758"/>
                </a:lnTo>
                <a:lnTo>
                  <a:pt x="1281556" y="265558"/>
                </a:lnTo>
                <a:close/>
              </a:path>
              <a:path w="1628775" h="348615">
                <a:moveTo>
                  <a:pt x="1262923" y="337405"/>
                </a:moveTo>
                <a:lnTo>
                  <a:pt x="1214412" y="337405"/>
                </a:lnTo>
                <a:lnTo>
                  <a:pt x="1236413" y="335868"/>
                </a:lnTo>
                <a:lnTo>
                  <a:pt x="1253684" y="331247"/>
                </a:lnTo>
                <a:lnTo>
                  <a:pt x="1267454" y="324638"/>
                </a:lnTo>
                <a:lnTo>
                  <a:pt x="1278953" y="317135"/>
                </a:lnTo>
                <a:lnTo>
                  <a:pt x="1278953" y="328473"/>
                </a:lnTo>
                <a:lnTo>
                  <a:pt x="1274474" y="331536"/>
                </a:lnTo>
                <a:lnTo>
                  <a:pt x="1262923" y="337405"/>
                </a:lnTo>
                <a:close/>
              </a:path>
              <a:path w="1628775" h="348615">
                <a:moveTo>
                  <a:pt x="1385052" y="346166"/>
                </a:moveTo>
                <a:lnTo>
                  <a:pt x="1294008" y="346166"/>
                </a:lnTo>
                <a:lnTo>
                  <a:pt x="1294008" y="339566"/>
                </a:lnTo>
                <a:lnTo>
                  <a:pt x="1307193" y="338990"/>
                </a:lnTo>
                <a:lnTo>
                  <a:pt x="1314527" y="336905"/>
                </a:lnTo>
                <a:lnTo>
                  <a:pt x="1317693" y="332243"/>
                </a:lnTo>
                <a:lnTo>
                  <a:pt x="1318374" y="323939"/>
                </a:lnTo>
                <a:lnTo>
                  <a:pt x="1318374" y="248530"/>
                </a:lnTo>
                <a:lnTo>
                  <a:pt x="1317693" y="240178"/>
                </a:lnTo>
                <a:lnTo>
                  <a:pt x="1314526" y="235559"/>
                </a:lnTo>
                <a:lnTo>
                  <a:pt x="1307191" y="233539"/>
                </a:lnTo>
                <a:lnTo>
                  <a:pt x="1294008" y="232982"/>
                </a:lnTo>
                <a:lnTo>
                  <a:pt x="1294008" y="226411"/>
                </a:lnTo>
                <a:lnTo>
                  <a:pt x="1448144" y="226411"/>
                </a:lnTo>
                <a:lnTo>
                  <a:pt x="1451512" y="236556"/>
                </a:lnTo>
                <a:lnTo>
                  <a:pt x="1361395" y="236556"/>
                </a:lnTo>
                <a:lnTo>
                  <a:pt x="1360399" y="236956"/>
                </a:lnTo>
                <a:lnTo>
                  <a:pt x="1360399" y="280249"/>
                </a:lnTo>
                <a:lnTo>
                  <a:pt x="1417831" y="280249"/>
                </a:lnTo>
                <a:lnTo>
                  <a:pt x="1417831" y="289470"/>
                </a:lnTo>
                <a:lnTo>
                  <a:pt x="1360399" y="289470"/>
                </a:lnTo>
                <a:lnTo>
                  <a:pt x="1360399" y="323939"/>
                </a:lnTo>
                <a:lnTo>
                  <a:pt x="1361078" y="332243"/>
                </a:lnTo>
                <a:lnTo>
                  <a:pt x="1364180" y="336905"/>
                </a:lnTo>
                <a:lnTo>
                  <a:pt x="1364288" y="337064"/>
                </a:lnTo>
                <a:lnTo>
                  <a:pt x="1371252" y="338990"/>
                </a:lnTo>
                <a:lnTo>
                  <a:pt x="1367971" y="338990"/>
                </a:lnTo>
                <a:lnTo>
                  <a:pt x="1385052" y="339566"/>
                </a:lnTo>
                <a:lnTo>
                  <a:pt x="1385052" y="346166"/>
                </a:lnTo>
                <a:close/>
              </a:path>
              <a:path w="1628775" h="348615">
                <a:moveTo>
                  <a:pt x="1453661" y="259896"/>
                </a:moveTo>
                <a:lnTo>
                  <a:pt x="1438741" y="246811"/>
                </a:lnTo>
                <a:lnTo>
                  <a:pt x="1422573" y="239837"/>
                </a:lnTo>
                <a:lnTo>
                  <a:pt x="1402666" y="236956"/>
                </a:lnTo>
                <a:lnTo>
                  <a:pt x="1398528" y="236956"/>
                </a:lnTo>
                <a:lnTo>
                  <a:pt x="1379312" y="236556"/>
                </a:lnTo>
                <a:lnTo>
                  <a:pt x="1451512" y="236556"/>
                </a:lnTo>
                <a:lnTo>
                  <a:pt x="1458888" y="258767"/>
                </a:lnTo>
                <a:lnTo>
                  <a:pt x="1453661" y="259896"/>
                </a:lnTo>
                <a:close/>
              </a:path>
              <a:path w="1628775" h="348615">
                <a:moveTo>
                  <a:pt x="1417831" y="280249"/>
                </a:moveTo>
                <a:lnTo>
                  <a:pt x="1369519" y="280249"/>
                </a:lnTo>
                <a:lnTo>
                  <a:pt x="1387404" y="279708"/>
                </a:lnTo>
                <a:lnTo>
                  <a:pt x="1399950" y="276797"/>
                </a:lnTo>
                <a:lnTo>
                  <a:pt x="1407916" y="269591"/>
                </a:lnTo>
                <a:lnTo>
                  <a:pt x="1412058" y="256162"/>
                </a:lnTo>
                <a:lnTo>
                  <a:pt x="1417831" y="256162"/>
                </a:lnTo>
                <a:lnTo>
                  <a:pt x="1417831" y="280249"/>
                </a:lnTo>
                <a:close/>
              </a:path>
              <a:path w="1628775" h="348615">
                <a:moveTo>
                  <a:pt x="1417831" y="311937"/>
                </a:moveTo>
                <a:lnTo>
                  <a:pt x="1412058" y="311937"/>
                </a:lnTo>
                <a:lnTo>
                  <a:pt x="1407144" y="299472"/>
                </a:lnTo>
                <a:lnTo>
                  <a:pt x="1398798" y="292744"/>
                </a:lnTo>
                <a:lnTo>
                  <a:pt x="1386447" y="289995"/>
                </a:lnTo>
                <a:lnTo>
                  <a:pt x="1369519" y="289470"/>
                </a:lnTo>
                <a:lnTo>
                  <a:pt x="1417831" y="289470"/>
                </a:lnTo>
                <a:lnTo>
                  <a:pt x="1417831" y="311937"/>
                </a:lnTo>
                <a:close/>
              </a:path>
              <a:path w="1628775" h="348615">
                <a:moveTo>
                  <a:pt x="1553988" y="346166"/>
                </a:moveTo>
                <a:lnTo>
                  <a:pt x="1462992" y="346166"/>
                </a:lnTo>
                <a:lnTo>
                  <a:pt x="1462992" y="339566"/>
                </a:lnTo>
                <a:lnTo>
                  <a:pt x="1478516" y="338885"/>
                </a:lnTo>
                <a:lnTo>
                  <a:pt x="1476526" y="338885"/>
                </a:lnTo>
                <a:lnTo>
                  <a:pt x="1483706" y="336840"/>
                </a:lnTo>
                <a:lnTo>
                  <a:pt x="1483539" y="336840"/>
                </a:lnTo>
                <a:lnTo>
                  <a:pt x="1486681" y="332133"/>
                </a:lnTo>
                <a:lnTo>
                  <a:pt x="1487359" y="323939"/>
                </a:lnTo>
                <a:lnTo>
                  <a:pt x="1487240" y="247089"/>
                </a:lnTo>
                <a:lnTo>
                  <a:pt x="1486793" y="241641"/>
                </a:lnTo>
                <a:lnTo>
                  <a:pt x="1486666" y="240167"/>
                </a:lnTo>
                <a:lnTo>
                  <a:pt x="1483498" y="235553"/>
                </a:lnTo>
                <a:lnTo>
                  <a:pt x="1476162" y="233533"/>
                </a:lnTo>
                <a:lnTo>
                  <a:pt x="1462992" y="232982"/>
                </a:lnTo>
                <a:lnTo>
                  <a:pt x="1462992" y="226415"/>
                </a:lnTo>
                <a:lnTo>
                  <a:pt x="1549920" y="226415"/>
                </a:lnTo>
                <a:lnTo>
                  <a:pt x="1584212" y="227418"/>
                </a:lnTo>
                <a:lnTo>
                  <a:pt x="1608807" y="231805"/>
                </a:lnTo>
                <a:lnTo>
                  <a:pt x="1615585" y="236304"/>
                </a:lnTo>
                <a:lnTo>
                  <a:pt x="1529448" y="236304"/>
                </a:lnTo>
                <a:lnTo>
                  <a:pt x="1529448" y="282154"/>
                </a:lnTo>
                <a:lnTo>
                  <a:pt x="1615832" y="282154"/>
                </a:lnTo>
                <a:lnTo>
                  <a:pt x="1614234" y="283642"/>
                </a:lnTo>
                <a:lnTo>
                  <a:pt x="1594683" y="289666"/>
                </a:lnTo>
                <a:lnTo>
                  <a:pt x="1565440" y="291647"/>
                </a:lnTo>
                <a:lnTo>
                  <a:pt x="1529448" y="291647"/>
                </a:lnTo>
                <a:lnTo>
                  <a:pt x="1529467" y="323939"/>
                </a:lnTo>
                <a:lnTo>
                  <a:pt x="1530127" y="332133"/>
                </a:lnTo>
                <a:lnTo>
                  <a:pt x="1533305" y="336840"/>
                </a:lnTo>
                <a:lnTo>
                  <a:pt x="1540689" y="338885"/>
                </a:lnTo>
                <a:lnTo>
                  <a:pt x="1553988" y="339330"/>
                </a:lnTo>
                <a:lnTo>
                  <a:pt x="1553988" y="346166"/>
                </a:lnTo>
                <a:close/>
              </a:path>
              <a:path w="1628775" h="348615">
                <a:moveTo>
                  <a:pt x="1615832" y="282154"/>
                </a:moveTo>
                <a:lnTo>
                  <a:pt x="1545224" y="282154"/>
                </a:lnTo>
                <a:lnTo>
                  <a:pt x="1563222" y="281264"/>
                </a:lnTo>
                <a:lnTo>
                  <a:pt x="1576055" y="277867"/>
                </a:lnTo>
                <a:lnTo>
                  <a:pt x="1583741" y="270875"/>
                </a:lnTo>
                <a:lnTo>
                  <a:pt x="1586301" y="259199"/>
                </a:lnTo>
                <a:lnTo>
                  <a:pt x="1583028" y="247089"/>
                </a:lnTo>
                <a:lnTo>
                  <a:pt x="1573927" y="240167"/>
                </a:lnTo>
                <a:lnTo>
                  <a:pt x="1560077" y="237037"/>
                </a:lnTo>
                <a:lnTo>
                  <a:pt x="1542556" y="236304"/>
                </a:lnTo>
                <a:lnTo>
                  <a:pt x="1615585" y="236304"/>
                </a:lnTo>
                <a:lnTo>
                  <a:pt x="1623624" y="241641"/>
                </a:lnTo>
                <a:lnTo>
                  <a:pt x="1628580" y="258991"/>
                </a:lnTo>
                <a:lnTo>
                  <a:pt x="1625174" y="273457"/>
                </a:lnTo>
                <a:lnTo>
                  <a:pt x="1615832" y="282154"/>
                </a:lnTo>
                <a:close/>
              </a:path>
              <a:path w="1628775" h="348615">
                <a:moveTo>
                  <a:pt x="445885" y="208947"/>
                </a:moveTo>
                <a:lnTo>
                  <a:pt x="437738" y="197533"/>
                </a:lnTo>
                <a:lnTo>
                  <a:pt x="425454" y="175028"/>
                </a:lnTo>
                <a:lnTo>
                  <a:pt x="422955" y="170380"/>
                </a:lnTo>
                <a:lnTo>
                  <a:pt x="416227" y="139065"/>
                </a:lnTo>
                <a:lnTo>
                  <a:pt x="416136" y="138642"/>
                </a:lnTo>
                <a:lnTo>
                  <a:pt x="431732" y="112776"/>
                </a:lnTo>
                <a:lnTo>
                  <a:pt x="517449" y="57141"/>
                </a:lnTo>
                <a:lnTo>
                  <a:pt x="523786" y="52582"/>
                </a:lnTo>
                <a:lnTo>
                  <a:pt x="536836" y="40270"/>
                </a:lnTo>
                <a:lnTo>
                  <a:pt x="547657" y="22248"/>
                </a:lnTo>
                <a:lnTo>
                  <a:pt x="547309" y="561"/>
                </a:lnTo>
                <a:lnTo>
                  <a:pt x="555452" y="11977"/>
                </a:lnTo>
                <a:lnTo>
                  <a:pt x="570203" y="39019"/>
                </a:lnTo>
                <a:lnTo>
                  <a:pt x="577042" y="70877"/>
                </a:lnTo>
                <a:lnTo>
                  <a:pt x="561449" y="96740"/>
                </a:lnTo>
                <a:lnTo>
                  <a:pt x="475736" y="152375"/>
                </a:lnTo>
                <a:lnTo>
                  <a:pt x="469400" y="156934"/>
                </a:lnTo>
                <a:lnTo>
                  <a:pt x="456352" y="169246"/>
                </a:lnTo>
                <a:lnTo>
                  <a:pt x="445533" y="187266"/>
                </a:lnTo>
                <a:lnTo>
                  <a:pt x="445885" y="208947"/>
                </a:lnTo>
                <a:close/>
              </a:path>
              <a:path w="1628775" h="348615">
                <a:moveTo>
                  <a:pt x="54893" y="266767"/>
                </a:moveTo>
                <a:lnTo>
                  <a:pt x="0" y="266767"/>
                </a:lnTo>
                <a:lnTo>
                  <a:pt x="40121" y="80180"/>
                </a:lnTo>
                <a:lnTo>
                  <a:pt x="193034" y="80180"/>
                </a:lnTo>
                <a:lnTo>
                  <a:pt x="184476" y="119983"/>
                </a:lnTo>
                <a:lnTo>
                  <a:pt x="86453" y="119983"/>
                </a:lnTo>
                <a:lnTo>
                  <a:pt x="78118" y="158746"/>
                </a:lnTo>
                <a:lnTo>
                  <a:pt x="170656" y="158746"/>
                </a:lnTo>
                <a:lnTo>
                  <a:pt x="162512" y="196626"/>
                </a:lnTo>
                <a:lnTo>
                  <a:pt x="162434" y="196989"/>
                </a:lnTo>
                <a:lnTo>
                  <a:pt x="69896" y="196989"/>
                </a:lnTo>
                <a:lnTo>
                  <a:pt x="54893" y="266767"/>
                </a:lnTo>
                <a:close/>
              </a:path>
              <a:path w="1628775" h="348615">
                <a:moveTo>
                  <a:pt x="238058" y="266767"/>
                </a:moveTo>
                <a:lnTo>
                  <a:pt x="183165" y="266767"/>
                </a:lnTo>
                <a:lnTo>
                  <a:pt x="223286" y="80180"/>
                </a:lnTo>
                <a:lnTo>
                  <a:pt x="328629" y="80180"/>
                </a:lnTo>
                <a:lnTo>
                  <a:pt x="357330" y="83755"/>
                </a:lnTo>
                <a:lnTo>
                  <a:pt x="378488" y="94818"/>
                </a:lnTo>
                <a:lnTo>
                  <a:pt x="389984" y="113874"/>
                </a:lnTo>
                <a:lnTo>
                  <a:pt x="389958" y="116362"/>
                </a:lnTo>
                <a:lnTo>
                  <a:pt x="270395" y="116362"/>
                </a:lnTo>
                <a:lnTo>
                  <a:pt x="260060" y="164433"/>
                </a:lnTo>
                <a:lnTo>
                  <a:pt x="380525" y="164433"/>
                </a:lnTo>
                <a:lnTo>
                  <a:pt x="379707" y="166482"/>
                </a:lnTo>
                <a:lnTo>
                  <a:pt x="361332" y="185066"/>
                </a:lnTo>
                <a:lnTo>
                  <a:pt x="333832" y="196626"/>
                </a:lnTo>
                <a:lnTo>
                  <a:pt x="296466" y="200603"/>
                </a:lnTo>
                <a:lnTo>
                  <a:pt x="252292" y="200603"/>
                </a:lnTo>
                <a:lnTo>
                  <a:pt x="238058" y="266767"/>
                </a:lnTo>
                <a:close/>
              </a:path>
              <a:path w="1628775" h="348615">
                <a:moveTo>
                  <a:pt x="676908" y="266767"/>
                </a:moveTo>
                <a:lnTo>
                  <a:pt x="565554" y="266767"/>
                </a:lnTo>
                <a:lnTo>
                  <a:pt x="605660" y="80180"/>
                </a:lnTo>
                <a:lnTo>
                  <a:pt x="716763" y="80180"/>
                </a:lnTo>
                <a:lnTo>
                  <a:pt x="748094" y="84025"/>
                </a:lnTo>
                <a:lnTo>
                  <a:pt x="767711" y="94267"/>
                </a:lnTo>
                <a:lnTo>
                  <a:pt x="776961" y="108968"/>
                </a:lnTo>
                <a:lnTo>
                  <a:pt x="777040" y="114813"/>
                </a:lnTo>
                <a:lnTo>
                  <a:pt x="651550" y="114813"/>
                </a:lnTo>
                <a:lnTo>
                  <a:pt x="642599" y="156425"/>
                </a:lnTo>
                <a:lnTo>
                  <a:pt x="756348" y="156425"/>
                </a:lnTo>
                <a:lnTo>
                  <a:pt x="745682" y="163510"/>
                </a:lnTo>
                <a:lnTo>
                  <a:pt x="727818" y="169864"/>
                </a:lnTo>
                <a:lnTo>
                  <a:pt x="727693" y="170380"/>
                </a:lnTo>
                <a:lnTo>
                  <a:pt x="746558" y="175028"/>
                </a:lnTo>
                <a:lnTo>
                  <a:pt x="759678" y="184524"/>
                </a:lnTo>
                <a:lnTo>
                  <a:pt x="762179" y="189493"/>
                </a:lnTo>
                <a:lnTo>
                  <a:pt x="635491" y="189493"/>
                </a:lnTo>
                <a:lnTo>
                  <a:pt x="626322" y="232134"/>
                </a:lnTo>
                <a:lnTo>
                  <a:pt x="758978" y="232134"/>
                </a:lnTo>
                <a:lnTo>
                  <a:pt x="758449" y="233404"/>
                </a:lnTo>
                <a:lnTo>
                  <a:pt x="742007" y="250162"/>
                </a:lnTo>
                <a:lnTo>
                  <a:pt x="715362" y="262172"/>
                </a:lnTo>
                <a:lnTo>
                  <a:pt x="676908" y="266767"/>
                </a:lnTo>
                <a:close/>
              </a:path>
              <a:path w="1628775" h="348615">
                <a:moveTo>
                  <a:pt x="756348" y="156425"/>
                </a:moveTo>
                <a:lnTo>
                  <a:pt x="676847" y="156425"/>
                </a:lnTo>
                <a:lnTo>
                  <a:pt x="692878" y="155189"/>
                </a:lnTo>
                <a:lnTo>
                  <a:pt x="705442" y="151383"/>
                </a:lnTo>
                <a:lnTo>
                  <a:pt x="714179" y="144865"/>
                </a:lnTo>
                <a:lnTo>
                  <a:pt x="718726" y="135491"/>
                </a:lnTo>
                <a:lnTo>
                  <a:pt x="718659" y="125718"/>
                </a:lnTo>
                <a:lnTo>
                  <a:pt x="713671" y="119337"/>
                </a:lnTo>
                <a:lnTo>
                  <a:pt x="704087" y="115863"/>
                </a:lnTo>
                <a:lnTo>
                  <a:pt x="690235" y="114813"/>
                </a:lnTo>
                <a:lnTo>
                  <a:pt x="777040" y="114813"/>
                </a:lnTo>
                <a:lnTo>
                  <a:pt x="777144" y="122501"/>
                </a:lnTo>
                <a:lnTo>
                  <a:pt x="777194" y="126186"/>
                </a:lnTo>
                <a:lnTo>
                  <a:pt x="771151" y="141117"/>
                </a:lnTo>
                <a:lnTo>
                  <a:pt x="760387" y="153743"/>
                </a:lnTo>
                <a:lnTo>
                  <a:pt x="756348" y="156425"/>
                </a:lnTo>
                <a:close/>
              </a:path>
              <a:path w="1628775" h="348615">
                <a:moveTo>
                  <a:pt x="380525" y="164433"/>
                </a:moveTo>
                <a:lnTo>
                  <a:pt x="293782" y="164433"/>
                </a:lnTo>
                <a:lnTo>
                  <a:pt x="308124" y="163334"/>
                </a:lnTo>
                <a:lnTo>
                  <a:pt x="319839" y="159521"/>
                </a:lnTo>
                <a:lnTo>
                  <a:pt x="328430" y="152220"/>
                </a:lnTo>
                <a:lnTo>
                  <a:pt x="333402" y="140658"/>
                </a:lnTo>
                <a:lnTo>
                  <a:pt x="333695" y="130100"/>
                </a:lnTo>
                <a:lnTo>
                  <a:pt x="329502" y="122501"/>
                </a:lnTo>
                <a:lnTo>
                  <a:pt x="320983" y="117906"/>
                </a:lnTo>
                <a:lnTo>
                  <a:pt x="308299" y="116362"/>
                </a:lnTo>
                <a:lnTo>
                  <a:pt x="389958" y="116362"/>
                </a:lnTo>
                <a:lnTo>
                  <a:pt x="389857" y="126186"/>
                </a:lnTo>
                <a:lnTo>
                  <a:pt x="389761" y="135491"/>
                </a:lnTo>
                <a:lnTo>
                  <a:pt x="389700" y="141430"/>
                </a:lnTo>
                <a:lnTo>
                  <a:pt x="380525" y="164433"/>
                </a:lnTo>
                <a:close/>
              </a:path>
              <a:path w="1628775" h="348615">
                <a:moveTo>
                  <a:pt x="417050" y="347450"/>
                </a:moveTo>
                <a:lnTo>
                  <a:pt x="408902" y="336037"/>
                </a:lnTo>
                <a:lnTo>
                  <a:pt x="394144" y="309000"/>
                </a:lnTo>
                <a:lnTo>
                  <a:pt x="387301" y="277147"/>
                </a:lnTo>
                <a:lnTo>
                  <a:pt x="402897" y="251283"/>
                </a:lnTo>
                <a:lnTo>
                  <a:pt x="488622" y="195644"/>
                </a:lnTo>
                <a:lnTo>
                  <a:pt x="494957" y="191085"/>
                </a:lnTo>
                <a:lnTo>
                  <a:pt x="508004" y="178771"/>
                </a:lnTo>
                <a:lnTo>
                  <a:pt x="518820" y="160748"/>
                </a:lnTo>
                <a:lnTo>
                  <a:pt x="518800" y="159521"/>
                </a:lnTo>
                <a:lnTo>
                  <a:pt x="518683" y="152375"/>
                </a:lnTo>
                <a:lnTo>
                  <a:pt x="518560" y="144865"/>
                </a:lnTo>
                <a:lnTo>
                  <a:pt x="518465" y="139065"/>
                </a:lnTo>
                <a:lnTo>
                  <a:pt x="526612" y="150479"/>
                </a:lnTo>
                <a:lnTo>
                  <a:pt x="541368" y="177518"/>
                </a:lnTo>
                <a:lnTo>
                  <a:pt x="548119" y="208947"/>
                </a:lnTo>
                <a:lnTo>
                  <a:pt x="548211" y="209375"/>
                </a:lnTo>
                <a:lnTo>
                  <a:pt x="532614" y="235244"/>
                </a:lnTo>
                <a:lnTo>
                  <a:pt x="446901" y="290883"/>
                </a:lnTo>
                <a:lnTo>
                  <a:pt x="440565" y="295440"/>
                </a:lnTo>
                <a:lnTo>
                  <a:pt x="427518" y="307749"/>
                </a:lnTo>
                <a:lnTo>
                  <a:pt x="416700" y="325767"/>
                </a:lnTo>
                <a:lnTo>
                  <a:pt x="417050" y="347450"/>
                </a:lnTo>
                <a:close/>
              </a:path>
              <a:path w="1628775" h="348615">
                <a:moveTo>
                  <a:pt x="758978" y="232134"/>
                </a:moveTo>
                <a:lnTo>
                  <a:pt x="675467" y="232134"/>
                </a:lnTo>
                <a:lnTo>
                  <a:pt x="687736" y="231150"/>
                </a:lnTo>
                <a:lnTo>
                  <a:pt x="698172" y="227743"/>
                </a:lnTo>
                <a:lnTo>
                  <a:pt x="706042" y="221236"/>
                </a:lnTo>
                <a:lnTo>
                  <a:pt x="710609" y="210948"/>
                </a:lnTo>
                <a:lnTo>
                  <a:pt x="710274" y="201055"/>
                </a:lnTo>
                <a:lnTo>
                  <a:pt x="705273" y="194407"/>
                </a:lnTo>
                <a:lnTo>
                  <a:pt x="697099" y="190665"/>
                </a:lnTo>
                <a:lnTo>
                  <a:pt x="687243" y="189493"/>
                </a:lnTo>
                <a:lnTo>
                  <a:pt x="762179" y="189493"/>
                </a:lnTo>
                <a:lnTo>
                  <a:pt x="766457" y="197994"/>
                </a:lnTo>
                <a:lnTo>
                  <a:pt x="766331" y="210948"/>
                </a:lnTo>
                <a:lnTo>
                  <a:pt x="766296" y="214562"/>
                </a:lnTo>
                <a:lnTo>
                  <a:pt x="758978" y="232134"/>
                </a:lnTo>
                <a:close/>
              </a:path>
              <a:path w="1628775" h="348615">
                <a:moveTo>
                  <a:pt x="950603" y="347450"/>
                </a:moveTo>
                <a:lnTo>
                  <a:pt x="942507" y="347450"/>
                </a:lnTo>
                <a:lnTo>
                  <a:pt x="942507" y="561"/>
                </a:lnTo>
                <a:lnTo>
                  <a:pt x="950603" y="561"/>
                </a:lnTo>
                <a:lnTo>
                  <a:pt x="950603" y="347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18452" y="1783363"/>
            <a:ext cx="3682365" cy="1700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ko-KR" altLang="en-US" sz="2400" b="1" dirty="0" smtClean="0">
                <a:solidFill>
                  <a:srgbClr val="004890"/>
                </a:solidFill>
                <a:latin typeface="Arial"/>
                <a:cs typeface="Arial"/>
              </a:rPr>
              <a:t>재무설계사 </a:t>
            </a:r>
            <a:r>
              <a:rPr lang="en-US" altLang="ko-KR" sz="2400" b="1" dirty="0" smtClean="0">
                <a:solidFill>
                  <a:srgbClr val="004890"/>
                </a:solidFill>
                <a:latin typeface="Arial"/>
                <a:cs typeface="Arial"/>
              </a:rPr>
              <a:t>61%,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004890"/>
                </a:solidFill>
                <a:latin typeface="Arial"/>
                <a:cs typeface="Arial"/>
              </a:rPr>
              <a:t>AI</a:t>
            </a:r>
            <a:r>
              <a:rPr lang="ko-KR" altLang="en-US" sz="2400" b="1" dirty="0" smtClean="0">
                <a:solidFill>
                  <a:srgbClr val="004890"/>
                </a:solidFill>
                <a:latin typeface="Arial"/>
                <a:cs typeface="Arial"/>
              </a:rPr>
              <a:t>가 새로운 기회를 </a:t>
            </a:r>
            <a:endParaRPr lang="en-US" altLang="ko-KR" sz="2400" b="1" dirty="0" smtClean="0">
              <a:solidFill>
                <a:srgbClr val="004890"/>
              </a:solidFill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ko-KR" altLang="en-US" sz="2400" b="1" dirty="0" smtClean="0">
                <a:solidFill>
                  <a:srgbClr val="004890"/>
                </a:solidFill>
                <a:latin typeface="Arial"/>
                <a:cs typeface="Arial"/>
              </a:rPr>
              <a:t>창출할 것으로 기대</a:t>
            </a:r>
            <a:endParaRPr lang="en-US" sz="2400" b="1" dirty="0" smtClean="0">
              <a:solidFill>
                <a:srgbClr val="00489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3614" y="141434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72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223614" y="1741119"/>
            <a:ext cx="5349875" cy="2945765"/>
            <a:chOff x="1223614" y="1741119"/>
            <a:chExt cx="5349875" cy="2945765"/>
          </a:xfrm>
        </p:grpSpPr>
        <p:sp>
          <p:nvSpPr>
            <p:cNvPr id="8" name="object 8"/>
            <p:cNvSpPr/>
            <p:nvPr/>
          </p:nvSpPr>
          <p:spPr>
            <a:xfrm>
              <a:off x="1223614" y="1822703"/>
              <a:ext cx="5349875" cy="2451100"/>
            </a:xfrm>
            <a:custGeom>
              <a:avLst/>
              <a:gdLst/>
              <a:ahLst/>
              <a:cxnLst/>
              <a:rect l="l" t="t" r="r" b="b"/>
              <a:pathLst>
                <a:path w="5349875" h="2451100">
                  <a:moveTo>
                    <a:pt x="0" y="2450592"/>
                  </a:moveTo>
                  <a:lnTo>
                    <a:pt x="228757" y="2450592"/>
                  </a:lnTo>
                </a:path>
                <a:path w="5349875" h="2451100">
                  <a:moveTo>
                    <a:pt x="841405" y="2450592"/>
                  </a:moveTo>
                  <a:lnTo>
                    <a:pt x="1299215" y="2450592"/>
                  </a:lnTo>
                </a:path>
                <a:path w="5349875" h="2451100">
                  <a:moveTo>
                    <a:pt x="1910605" y="2450592"/>
                  </a:moveTo>
                  <a:lnTo>
                    <a:pt x="2369164" y="2450592"/>
                  </a:lnTo>
                </a:path>
                <a:path w="5349875" h="2451100">
                  <a:moveTo>
                    <a:pt x="2980568" y="2450592"/>
                  </a:moveTo>
                  <a:lnTo>
                    <a:pt x="3439101" y="2450592"/>
                  </a:lnTo>
                </a:path>
                <a:path w="5349875" h="2451100">
                  <a:moveTo>
                    <a:pt x="4050504" y="2450592"/>
                  </a:moveTo>
                  <a:lnTo>
                    <a:pt x="5349722" y="2450592"/>
                  </a:lnTo>
                </a:path>
                <a:path w="5349875" h="2451100">
                  <a:moveTo>
                    <a:pt x="841405" y="2042160"/>
                  </a:moveTo>
                  <a:lnTo>
                    <a:pt x="1299215" y="2042160"/>
                  </a:lnTo>
                </a:path>
                <a:path w="5349875" h="2451100">
                  <a:moveTo>
                    <a:pt x="1910605" y="2042160"/>
                  </a:moveTo>
                  <a:lnTo>
                    <a:pt x="2369164" y="2042160"/>
                  </a:lnTo>
                </a:path>
                <a:path w="5349875" h="2451100">
                  <a:moveTo>
                    <a:pt x="2980568" y="2042160"/>
                  </a:moveTo>
                  <a:lnTo>
                    <a:pt x="5349722" y="2042160"/>
                  </a:lnTo>
                </a:path>
                <a:path w="5349875" h="2451100">
                  <a:moveTo>
                    <a:pt x="0" y="2042160"/>
                  </a:moveTo>
                  <a:lnTo>
                    <a:pt x="228757" y="2042160"/>
                  </a:lnTo>
                </a:path>
                <a:path w="5349875" h="2451100">
                  <a:moveTo>
                    <a:pt x="841405" y="1633727"/>
                  </a:moveTo>
                  <a:lnTo>
                    <a:pt x="1299215" y="1633727"/>
                  </a:lnTo>
                </a:path>
                <a:path w="5349875" h="2451100">
                  <a:moveTo>
                    <a:pt x="1910605" y="1633727"/>
                  </a:moveTo>
                  <a:lnTo>
                    <a:pt x="2369164" y="1633727"/>
                  </a:lnTo>
                </a:path>
                <a:path w="5349875" h="2451100">
                  <a:moveTo>
                    <a:pt x="2980568" y="1633727"/>
                  </a:moveTo>
                  <a:lnTo>
                    <a:pt x="5349722" y="1633727"/>
                  </a:lnTo>
                </a:path>
                <a:path w="5349875" h="2451100">
                  <a:moveTo>
                    <a:pt x="0" y="1633727"/>
                  </a:moveTo>
                  <a:lnTo>
                    <a:pt x="228757" y="1633727"/>
                  </a:lnTo>
                </a:path>
                <a:path w="5349875" h="2451100">
                  <a:moveTo>
                    <a:pt x="841405" y="1225296"/>
                  </a:moveTo>
                  <a:lnTo>
                    <a:pt x="1299215" y="1225296"/>
                  </a:lnTo>
                </a:path>
                <a:path w="5349875" h="2451100">
                  <a:moveTo>
                    <a:pt x="1910605" y="1225296"/>
                  </a:moveTo>
                  <a:lnTo>
                    <a:pt x="2369164" y="1225296"/>
                  </a:lnTo>
                </a:path>
                <a:path w="5349875" h="2451100">
                  <a:moveTo>
                    <a:pt x="2980568" y="1225296"/>
                  </a:moveTo>
                  <a:lnTo>
                    <a:pt x="5349722" y="1225296"/>
                  </a:lnTo>
                </a:path>
                <a:path w="5349875" h="2451100">
                  <a:moveTo>
                    <a:pt x="0" y="1225296"/>
                  </a:moveTo>
                  <a:lnTo>
                    <a:pt x="228757" y="1225296"/>
                  </a:lnTo>
                </a:path>
                <a:path w="5349875" h="2451100">
                  <a:moveTo>
                    <a:pt x="0" y="816864"/>
                  </a:moveTo>
                  <a:lnTo>
                    <a:pt x="1299215" y="816864"/>
                  </a:lnTo>
                </a:path>
                <a:path w="5349875" h="2451100">
                  <a:moveTo>
                    <a:pt x="1910605" y="816864"/>
                  </a:moveTo>
                  <a:lnTo>
                    <a:pt x="2369164" y="816864"/>
                  </a:lnTo>
                </a:path>
                <a:path w="5349875" h="2451100">
                  <a:moveTo>
                    <a:pt x="2980568" y="816864"/>
                  </a:moveTo>
                  <a:lnTo>
                    <a:pt x="5349722" y="816864"/>
                  </a:lnTo>
                </a:path>
                <a:path w="5349875" h="2451100">
                  <a:moveTo>
                    <a:pt x="0" y="408431"/>
                  </a:moveTo>
                  <a:lnTo>
                    <a:pt x="1299215" y="408431"/>
                  </a:lnTo>
                </a:path>
                <a:path w="5349875" h="2451100">
                  <a:moveTo>
                    <a:pt x="1910605" y="408431"/>
                  </a:moveTo>
                  <a:lnTo>
                    <a:pt x="2369164" y="408431"/>
                  </a:lnTo>
                </a:path>
                <a:path w="5349875" h="2451100">
                  <a:moveTo>
                    <a:pt x="2980568" y="408431"/>
                  </a:moveTo>
                  <a:lnTo>
                    <a:pt x="5349722" y="408431"/>
                  </a:lnTo>
                </a:path>
                <a:path w="5349875" h="2451100">
                  <a:moveTo>
                    <a:pt x="0" y="0"/>
                  </a:moveTo>
                  <a:lnTo>
                    <a:pt x="1299215" y="0"/>
                  </a:lnTo>
                </a:path>
                <a:path w="5349875" h="2451100">
                  <a:moveTo>
                    <a:pt x="1910605" y="0"/>
                  </a:moveTo>
                  <a:lnTo>
                    <a:pt x="53497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22829" y="1741119"/>
              <a:ext cx="611505" cy="2941320"/>
            </a:xfrm>
            <a:custGeom>
              <a:avLst/>
              <a:gdLst/>
              <a:ahLst/>
              <a:cxnLst/>
              <a:rect l="l" t="t" r="r" b="b"/>
              <a:pathLst>
                <a:path w="611505" h="2941320">
                  <a:moveTo>
                    <a:pt x="611390" y="0"/>
                  </a:moveTo>
                  <a:lnTo>
                    <a:pt x="0" y="0"/>
                  </a:lnTo>
                  <a:lnTo>
                    <a:pt x="0" y="2940939"/>
                  </a:lnTo>
                  <a:lnTo>
                    <a:pt x="611390" y="2940939"/>
                  </a:lnTo>
                  <a:lnTo>
                    <a:pt x="611390" y="0"/>
                  </a:lnTo>
                  <a:close/>
                </a:path>
              </a:pathLst>
            </a:custGeom>
            <a:solidFill>
              <a:srgbClr val="00B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2779" y="2149576"/>
              <a:ext cx="611505" cy="2533015"/>
            </a:xfrm>
            <a:custGeom>
              <a:avLst/>
              <a:gdLst/>
              <a:ahLst/>
              <a:cxnLst/>
              <a:rect l="l" t="t" r="r" b="b"/>
              <a:pathLst>
                <a:path w="611504" h="2533015">
                  <a:moveTo>
                    <a:pt x="611403" y="0"/>
                  </a:moveTo>
                  <a:lnTo>
                    <a:pt x="0" y="0"/>
                  </a:lnTo>
                  <a:lnTo>
                    <a:pt x="0" y="2532481"/>
                  </a:lnTo>
                  <a:lnTo>
                    <a:pt x="611403" y="2532481"/>
                  </a:lnTo>
                  <a:lnTo>
                    <a:pt x="611403" y="0"/>
                  </a:lnTo>
                  <a:close/>
                </a:path>
              </a:pathLst>
            </a:custGeom>
            <a:solidFill>
              <a:srgbClr val="C0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62716" y="4191901"/>
              <a:ext cx="611505" cy="490220"/>
            </a:xfrm>
            <a:custGeom>
              <a:avLst/>
              <a:gdLst/>
              <a:ahLst/>
              <a:cxnLst/>
              <a:rect l="l" t="t" r="r" b="b"/>
              <a:pathLst>
                <a:path w="611504" h="490220">
                  <a:moveTo>
                    <a:pt x="611403" y="0"/>
                  </a:moveTo>
                  <a:lnTo>
                    <a:pt x="0" y="0"/>
                  </a:lnTo>
                  <a:lnTo>
                    <a:pt x="0" y="490156"/>
                  </a:lnTo>
                  <a:lnTo>
                    <a:pt x="611403" y="490156"/>
                  </a:lnTo>
                  <a:lnTo>
                    <a:pt x="611403" y="0"/>
                  </a:lnTo>
                  <a:close/>
                </a:path>
              </a:pathLst>
            </a:custGeom>
            <a:solidFill>
              <a:srgbClr val="EF5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32665" y="4518672"/>
              <a:ext cx="611505" cy="163830"/>
            </a:xfrm>
            <a:custGeom>
              <a:avLst/>
              <a:gdLst/>
              <a:ahLst/>
              <a:cxnLst/>
              <a:rect l="l" t="t" r="r" b="b"/>
              <a:pathLst>
                <a:path w="611504" h="163829">
                  <a:moveTo>
                    <a:pt x="611390" y="0"/>
                  </a:moveTo>
                  <a:lnTo>
                    <a:pt x="0" y="0"/>
                  </a:lnTo>
                  <a:lnTo>
                    <a:pt x="0" y="163385"/>
                  </a:lnTo>
                  <a:lnTo>
                    <a:pt x="611390" y="163385"/>
                  </a:lnTo>
                  <a:lnTo>
                    <a:pt x="611390" y="0"/>
                  </a:lnTo>
                  <a:close/>
                </a:path>
              </a:pathLst>
            </a:custGeom>
            <a:solidFill>
              <a:srgbClr val="F69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2372" y="2639567"/>
              <a:ext cx="612775" cy="2042795"/>
            </a:xfrm>
            <a:custGeom>
              <a:avLst/>
              <a:gdLst/>
              <a:ahLst/>
              <a:cxnLst/>
              <a:rect l="l" t="t" r="r" b="b"/>
              <a:pathLst>
                <a:path w="612775" h="2042795">
                  <a:moveTo>
                    <a:pt x="612647" y="0"/>
                  </a:moveTo>
                  <a:lnTo>
                    <a:pt x="0" y="0"/>
                  </a:lnTo>
                  <a:lnTo>
                    <a:pt x="0" y="2042490"/>
                  </a:lnTo>
                  <a:lnTo>
                    <a:pt x="612647" y="2042490"/>
                  </a:lnTo>
                  <a:lnTo>
                    <a:pt x="612647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3614" y="4682056"/>
              <a:ext cx="5349875" cy="0"/>
            </a:xfrm>
            <a:custGeom>
              <a:avLst/>
              <a:gdLst/>
              <a:ahLst/>
              <a:cxnLst/>
              <a:rect l="l" t="t" r="r" b="b"/>
              <a:pathLst>
                <a:path w="5349875">
                  <a:moveTo>
                    <a:pt x="0" y="0"/>
                  </a:moveTo>
                  <a:lnTo>
                    <a:pt x="53497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93391" y="2385989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2663391" y="1487439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33392" y="189587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5912" y="3938183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15912" y="4264929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7453" y="4591522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7453" y="4183014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3902" y="2957489"/>
            <a:ext cx="252729" cy="979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3902" y="254898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3902" y="2140473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3902" y="173196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3902" y="1323456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43186" y="4745852"/>
            <a:ext cx="10312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매우 동의함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98691" y="4745852"/>
            <a:ext cx="896053" cy="20454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68910" marR="5080" indent="-15621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smtClean="0">
                <a:solidFill>
                  <a:srgbClr val="585858"/>
                </a:solidFill>
                <a:latin typeface="Arial"/>
                <a:cs typeface="Arial"/>
              </a:rPr>
              <a:t>다소 동의함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40743" y="4745852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중립적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90575" y="4745852"/>
            <a:ext cx="1153881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7310" marR="5080" indent="-55244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다소 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67310" marR="5080" indent="-55244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동의하지 않음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44455" y="4745852"/>
            <a:ext cx="1029033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4765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전혀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5080" indent="24765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동의하지 않음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42311" y="809061"/>
            <a:ext cx="2979420" cy="43665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33425" marR="5080" indent="-721360">
              <a:lnSpc>
                <a:spcPts val="1620"/>
              </a:lnSpc>
              <a:spcBef>
                <a:spcPts val="204"/>
              </a:spcBef>
            </a:pPr>
            <a:r>
              <a:rPr 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ko-KR" alt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는 </a:t>
            </a:r>
            <a:r>
              <a:rPr lang="ko-KR" altLang="en-US" sz="1400" b="1" dirty="0" err="1" smtClean="0">
                <a:solidFill>
                  <a:srgbClr val="585858"/>
                </a:solidFill>
                <a:latin typeface="Arial"/>
                <a:cs typeface="Arial"/>
              </a:rPr>
              <a:t>재무설계사에게</a:t>
            </a:r>
            <a:r>
              <a:rPr lang="ko-KR" alt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 새로운 기회를 만들어줄 것이다</a:t>
            </a:r>
            <a:endParaRPr lang="en-US" sz="1400" b="1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78161" y="5783071"/>
            <a:ext cx="4117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귀하는 다음 내용에 어느 정도 동의하십니까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?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10" dirty="0" smtClean="0">
                <a:solidFill>
                  <a:srgbClr val="7E7E7E"/>
                </a:solidFill>
                <a:latin typeface="Arial"/>
                <a:cs typeface="Arial"/>
              </a:rPr>
              <a:t>5,266</a:t>
            </a:r>
            <a:r>
              <a:rPr lang="ko-KR" altLang="en-US" sz="1000" spc="-1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48710" cy="6858000"/>
          </a:xfrm>
          <a:custGeom>
            <a:avLst/>
            <a:gdLst/>
            <a:ahLst/>
            <a:cxnLst/>
            <a:rect l="l" t="t" r="r" b="b"/>
            <a:pathLst>
              <a:path w="3648710" h="6858000">
                <a:moveTo>
                  <a:pt x="3648367" y="0"/>
                </a:moveTo>
                <a:lnTo>
                  <a:pt x="0" y="0"/>
                </a:lnTo>
                <a:lnTo>
                  <a:pt x="0" y="6858000"/>
                </a:lnTo>
                <a:lnTo>
                  <a:pt x="3648367" y="6858000"/>
                </a:lnTo>
                <a:lnTo>
                  <a:pt x="3648367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2253" y="6374996"/>
            <a:ext cx="1628775" cy="348615"/>
          </a:xfrm>
          <a:custGeom>
            <a:avLst/>
            <a:gdLst/>
            <a:ahLst/>
            <a:cxnLst/>
            <a:rect l="l" t="t" r="r" b="b"/>
            <a:pathLst>
              <a:path w="1628775" h="348615">
                <a:moveTo>
                  <a:pt x="1319650" y="210247"/>
                </a:moveTo>
                <a:lnTo>
                  <a:pt x="1118474" y="210247"/>
                </a:lnTo>
                <a:lnTo>
                  <a:pt x="1127516" y="169281"/>
                </a:lnTo>
                <a:lnTo>
                  <a:pt x="1127546" y="169147"/>
                </a:lnTo>
                <a:lnTo>
                  <a:pt x="1141917" y="132616"/>
                </a:lnTo>
                <a:lnTo>
                  <a:pt x="1184157" y="73100"/>
                </a:lnTo>
                <a:lnTo>
                  <a:pt x="1240397" y="31374"/>
                </a:lnTo>
                <a:lnTo>
                  <a:pt x="1305840" y="7115"/>
                </a:lnTo>
                <a:lnTo>
                  <a:pt x="1375688" y="0"/>
                </a:lnTo>
                <a:lnTo>
                  <a:pt x="1410765" y="2770"/>
                </a:lnTo>
                <a:lnTo>
                  <a:pt x="1445144" y="9704"/>
                </a:lnTo>
                <a:lnTo>
                  <a:pt x="1478225" y="20763"/>
                </a:lnTo>
                <a:lnTo>
                  <a:pt x="1482034" y="22612"/>
                </a:lnTo>
                <a:lnTo>
                  <a:pt x="1374758" y="22612"/>
                </a:lnTo>
                <a:lnTo>
                  <a:pt x="1367636" y="38876"/>
                </a:lnTo>
                <a:lnTo>
                  <a:pt x="1343085" y="58653"/>
                </a:lnTo>
                <a:lnTo>
                  <a:pt x="1313542" y="78150"/>
                </a:lnTo>
                <a:lnTo>
                  <a:pt x="1292357" y="92838"/>
                </a:lnTo>
                <a:lnTo>
                  <a:pt x="1283212" y="104246"/>
                </a:lnTo>
                <a:lnTo>
                  <a:pt x="1282454" y="115309"/>
                </a:lnTo>
                <a:lnTo>
                  <a:pt x="1282383" y="116350"/>
                </a:lnTo>
                <a:lnTo>
                  <a:pt x="1282272" y="117974"/>
                </a:lnTo>
                <a:lnTo>
                  <a:pt x="1287083" y="132334"/>
                </a:lnTo>
                <a:lnTo>
                  <a:pt x="1295194" y="145640"/>
                </a:lnTo>
                <a:lnTo>
                  <a:pt x="1322084" y="145640"/>
                </a:lnTo>
                <a:lnTo>
                  <a:pt x="1325156" y="154808"/>
                </a:lnTo>
                <a:lnTo>
                  <a:pt x="1333268" y="168111"/>
                </a:lnTo>
                <a:lnTo>
                  <a:pt x="1360417" y="168111"/>
                </a:lnTo>
                <a:lnTo>
                  <a:pt x="1363276" y="176639"/>
                </a:lnTo>
                <a:lnTo>
                  <a:pt x="1371394" y="189942"/>
                </a:lnTo>
                <a:lnTo>
                  <a:pt x="1619322" y="189942"/>
                </a:lnTo>
                <a:lnTo>
                  <a:pt x="1620590" y="196765"/>
                </a:lnTo>
                <a:lnTo>
                  <a:pt x="1319650" y="196765"/>
                </a:lnTo>
                <a:lnTo>
                  <a:pt x="1319650" y="210247"/>
                </a:lnTo>
                <a:close/>
              </a:path>
              <a:path w="1628775" h="348615">
                <a:moveTo>
                  <a:pt x="1322084" y="145640"/>
                </a:moveTo>
                <a:lnTo>
                  <a:pt x="1295194" y="145640"/>
                </a:lnTo>
                <a:lnTo>
                  <a:pt x="1305552" y="124979"/>
                </a:lnTo>
                <a:lnTo>
                  <a:pt x="1330719" y="103790"/>
                </a:lnTo>
                <a:lnTo>
                  <a:pt x="1359295" y="85127"/>
                </a:lnTo>
                <a:lnTo>
                  <a:pt x="1379879" y="72048"/>
                </a:lnTo>
                <a:lnTo>
                  <a:pt x="1388271" y="61638"/>
                </a:lnTo>
                <a:lnTo>
                  <a:pt x="1389005" y="50033"/>
                </a:lnTo>
                <a:lnTo>
                  <a:pt x="1389042" y="49437"/>
                </a:lnTo>
                <a:lnTo>
                  <a:pt x="1383952" y="36182"/>
                </a:lnTo>
                <a:lnTo>
                  <a:pt x="1374758" y="22612"/>
                </a:lnTo>
                <a:lnTo>
                  <a:pt x="1482034" y="22612"/>
                </a:lnTo>
                <a:lnTo>
                  <a:pt x="1509410" y="35905"/>
                </a:lnTo>
                <a:lnTo>
                  <a:pt x="1523134" y="45083"/>
                </a:lnTo>
                <a:lnTo>
                  <a:pt x="1412831" y="45083"/>
                </a:lnTo>
                <a:lnTo>
                  <a:pt x="1405712" y="61346"/>
                </a:lnTo>
                <a:lnTo>
                  <a:pt x="1381008" y="81245"/>
                </a:lnTo>
                <a:lnTo>
                  <a:pt x="1351623" y="100614"/>
                </a:lnTo>
                <a:lnTo>
                  <a:pt x="1330430" y="115309"/>
                </a:lnTo>
                <a:lnTo>
                  <a:pt x="1321286" y="126721"/>
                </a:lnTo>
                <a:lnTo>
                  <a:pt x="1320345" y="140449"/>
                </a:lnTo>
                <a:lnTo>
                  <a:pt x="1322084" y="145640"/>
                </a:lnTo>
                <a:close/>
              </a:path>
              <a:path w="1628775" h="348615">
                <a:moveTo>
                  <a:pt x="1360417" y="168111"/>
                </a:moveTo>
                <a:lnTo>
                  <a:pt x="1333268" y="168111"/>
                </a:lnTo>
                <a:lnTo>
                  <a:pt x="1343627" y="147450"/>
                </a:lnTo>
                <a:lnTo>
                  <a:pt x="1368795" y="126260"/>
                </a:lnTo>
                <a:lnTo>
                  <a:pt x="1397371" y="107598"/>
                </a:lnTo>
                <a:lnTo>
                  <a:pt x="1417952" y="94519"/>
                </a:lnTo>
                <a:lnTo>
                  <a:pt x="1426342" y="84109"/>
                </a:lnTo>
                <a:lnTo>
                  <a:pt x="1427039" y="73100"/>
                </a:lnTo>
                <a:lnTo>
                  <a:pt x="1427114" y="71908"/>
                </a:lnTo>
                <a:lnTo>
                  <a:pt x="1422025" y="58653"/>
                </a:lnTo>
                <a:lnTo>
                  <a:pt x="1412831" y="45083"/>
                </a:lnTo>
                <a:lnTo>
                  <a:pt x="1523134" y="45083"/>
                </a:lnTo>
                <a:lnTo>
                  <a:pt x="1538097" y="55090"/>
                </a:lnTo>
                <a:lnTo>
                  <a:pt x="1551146" y="66914"/>
                </a:lnTo>
                <a:lnTo>
                  <a:pt x="1450945" y="66914"/>
                </a:lnTo>
                <a:lnTo>
                  <a:pt x="1443828" y="83179"/>
                </a:lnTo>
                <a:lnTo>
                  <a:pt x="1419125" y="103079"/>
                </a:lnTo>
                <a:lnTo>
                  <a:pt x="1389731" y="122452"/>
                </a:lnTo>
                <a:lnTo>
                  <a:pt x="1368544" y="137140"/>
                </a:lnTo>
                <a:lnTo>
                  <a:pt x="1359401" y="148552"/>
                </a:lnTo>
                <a:lnTo>
                  <a:pt x="1358462" y="162280"/>
                </a:lnTo>
                <a:lnTo>
                  <a:pt x="1360417" y="168111"/>
                </a:lnTo>
                <a:close/>
              </a:path>
              <a:path w="1628775" h="348615">
                <a:moveTo>
                  <a:pt x="1619322" y="189942"/>
                </a:moveTo>
                <a:lnTo>
                  <a:pt x="1371394" y="189942"/>
                </a:lnTo>
                <a:lnTo>
                  <a:pt x="1381744" y="169281"/>
                </a:lnTo>
                <a:lnTo>
                  <a:pt x="1406908" y="148088"/>
                </a:lnTo>
                <a:lnTo>
                  <a:pt x="1435482" y="129424"/>
                </a:lnTo>
                <a:lnTo>
                  <a:pt x="1456066" y="116350"/>
                </a:lnTo>
                <a:lnTo>
                  <a:pt x="1464459" y="105936"/>
                </a:lnTo>
                <a:lnTo>
                  <a:pt x="1465182" y="94519"/>
                </a:lnTo>
                <a:lnTo>
                  <a:pt x="1465231" y="93736"/>
                </a:lnTo>
                <a:lnTo>
                  <a:pt x="1460141" y="80483"/>
                </a:lnTo>
                <a:lnTo>
                  <a:pt x="1450945" y="66914"/>
                </a:lnTo>
                <a:lnTo>
                  <a:pt x="1551146" y="66914"/>
                </a:lnTo>
                <a:lnTo>
                  <a:pt x="1563689" y="78278"/>
                </a:lnTo>
                <a:lnTo>
                  <a:pt x="1585584" y="105428"/>
                </a:lnTo>
                <a:lnTo>
                  <a:pt x="1603183" y="136500"/>
                </a:lnTo>
                <a:lnTo>
                  <a:pt x="1615887" y="171453"/>
                </a:lnTo>
                <a:lnTo>
                  <a:pt x="1619322" y="189942"/>
                </a:lnTo>
                <a:close/>
              </a:path>
              <a:path w="1628775" h="348615">
                <a:moveTo>
                  <a:pt x="1623095" y="210247"/>
                </a:moveTo>
                <a:lnTo>
                  <a:pt x="1419660" y="210247"/>
                </a:lnTo>
                <a:lnTo>
                  <a:pt x="1419660" y="196765"/>
                </a:lnTo>
                <a:lnTo>
                  <a:pt x="1620590" y="196765"/>
                </a:lnTo>
                <a:lnTo>
                  <a:pt x="1623095" y="210247"/>
                </a:lnTo>
                <a:close/>
              </a:path>
              <a:path w="1628775" h="348615">
                <a:moveTo>
                  <a:pt x="1209413" y="348075"/>
                </a:moveTo>
                <a:lnTo>
                  <a:pt x="1168844" y="343042"/>
                </a:lnTo>
                <a:lnTo>
                  <a:pt x="1139255" y="329617"/>
                </a:lnTo>
                <a:lnTo>
                  <a:pt x="1121141" y="309768"/>
                </a:lnTo>
                <a:lnTo>
                  <a:pt x="1114993" y="285464"/>
                </a:lnTo>
                <a:lnTo>
                  <a:pt x="1121803" y="261216"/>
                </a:lnTo>
                <a:lnTo>
                  <a:pt x="1141143" y="241502"/>
                </a:lnTo>
                <a:lnTo>
                  <a:pt x="1171375" y="228164"/>
                </a:lnTo>
                <a:lnTo>
                  <a:pt x="1210862" y="223046"/>
                </a:lnTo>
                <a:lnTo>
                  <a:pt x="1228315" y="224245"/>
                </a:lnTo>
                <a:lnTo>
                  <a:pt x="1242755" y="226917"/>
                </a:lnTo>
                <a:lnTo>
                  <a:pt x="1254734" y="229672"/>
                </a:lnTo>
                <a:lnTo>
                  <a:pt x="1264805" y="231122"/>
                </a:lnTo>
                <a:lnTo>
                  <a:pt x="1281556" y="231122"/>
                </a:lnTo>
                <a:lnTo>
                  <a:pt x="1281556" y="232758"/>
                </a:lnTo>
                <a:lnTo>
                  <a:pt x="1217513" y="232758"/>
                </a:lnTo>
                <a:lnTo>
                  <a:pt x="1194481" y="236045"/>
                </a:lnTo>
                <a:lnTo>
                  <a:pt x="1176424" y="246079"/>
                </a:lnTo>
                <a:lnTo>
                  <a:pt x="1164638" y="262629"/>
                </a:lnTo>
                <a:lnTo>
                  <a:pt x="1160422" y="285464"/>
                </a:lnTo>
                <a:lnTo>
                  <a:pt x="1164701" y="306987"/>
                </a:lnTo>
                <a:lnTo>
                  <a:pt x="1176332" y="323245"/>
                </a:lnTo>
                <a:lnTo>
                  <a:pt x="1193506" y="333598"/>
                </a:lnTo>
                <a:lnTo>
                  <a:pt x="1214412" y="337405"/>
                </a:lnTo>
                <a:lnTo>
                  <a:pt x="1262923" y="337405"/>
                </a:lnTo>
                <a:lnTo>
                  <a:pt x="1261214" y="338274"/>
                </a:lnTo>
                <a:lnTo>
                  <a:pt x="1239439" y="345012"/>
                </a:lnTo>
                <a:lnTo>
                  <a:pt x="1209413" y="348075"/>
                </a:lnTo>
                <a:close/>
              </a:path>
              <a:path w="1628775" h="348615">
                <a:moveTo>
                  <a:pt x="1281556" y="231122"/>
                </a:moveTo>
                <a:lnTo>
                  <a:pt x="1272779" y="231122"/>
                </a:lnTo>
                <a:lnTo>
                  <a:pt x="1274196" y="227796"/>
                </a:lnTo>
                <a:lnTo>
                  <a:pt x="1276330" y="224967"/>
                </a:lnTo>
                <a:lnTo>
                  <a:pt x="1281556" y="224967"/>
                </a:lnTo>
                <a:lnTo>
                  <a:pt x="1281556" y="231122"/>
                </a:lnTo>
                <a:close/>
              </a:path>
              <a:path w="1628775" h="348615">
                <a:moveTo>
                  <a:pt x="1281556" y="265558"/>
                </a:moveTo>
                <a:lnTo>
                  <a:pt x="1276071" y="265558"/>
                </a:lnTo>
                <a:lnTo>
                  <a:pt x="1268981" y="251404"/>
                </a:lnTo>
                <a:lnTo>
                  <a:pt x="1256749" y="241188"/>
                </a:lnTo>
                <a:lnTo>
                  <a:pt x="1239538" y="234958"/>
                </a:lnTo>
                <a:lnTo>
                  <a:pt x="1217513" y="232758"/>
                </a:lnTo>
                <a:lnTo>
                  <a:pt x="1281556" y="232758"/>
                </a:lnTo>
                <a:lnTo>
                  <a:pt x="1281556" y="265558"/>
                </a:lnTo>
                <a:close/>
              </a:path>
              <a:path w="1628775" h="348615">
                <a:moveTo>
                  <a:pt x="1262923" y="337405"/>
                </a:moveTo>
                <a:lnTo>
                  <a:pt x="1214412" y="337405"/>
                </a:lnTo>
                <a:lnTo>
                  <a:pt x="1236413" y="335868"/>
                </a:lnTo>
                <a:lnTo>
                  <a:pt x="1253684" y="331247"/>
                </a:lnTo>
                <a:lnTo>
                  <a:pt x="1267454" y="324638"/>
                </a:lnTo>
                <a:lnTo>
                  <a:pt x="1278953" y="317135"/>
                </a:lnTo>
                <a:lnTo>
                  <a:pt x="1278953" y="328473"/>
                </a:lnTo>
                <a:lnTo>
                  <a:pt x="1274474" y="331536"/>
                </a:lnTo>
                <a:lnTo>
                  <a:pt x="1262923" y="337405"/>
                </a:lnTo>
                <a:close/>
              </a:path>
              <a:path w="1628775" h="348615">
                <a:moveTo>
                  <a:pt x="1385052" y="346166"/>
                </a:moveTo>
                <a:lnTo>
                  <a:pt x="1294008" y="346166"/>
                </a:lnTo>
                <a:lnTo>
                  <a:pt x="1294008" y="339566"/>
                </a:lnTo>
                <a:lnTo>
                  <a:pt x="1307193" y="338990"/>
                </a:lnTo>
                <a:lnTo>
                  <a:pt x="1314527" y="336905"/>
                </a:lnTo>
                <a:lnTo>
                  <a:pt x="1317693" y="332243"/>
                </a:lnTo>
                <a:lnTo>
                  <a:pt x="1318374" y="323939"/>
                </a:lnTo>
                <a:lnTo>
                  <a:pt x="1318374" y="248530"/>
                </a:lnTo>
                <a:lnTo>
                  <a:pt x="1317693" y="240178"/>
                </a:lnTo>
                <a:lnTo>
                  <a:pt x="1314526" y="235559"/>
                </a:lnTo>
                <a:lnTo>
                  <a:pt x="1307191" y="233539"/>
                </a:lnTo>
                <a:lnTo>
                  <a:pt x="1294008" y="232982"/>
                </a:lnTo>
                <a:lnTo>
                  <a:pt x="1294008" y="226411"/>
                </a:lnTo>
                <a:lnTo>
                  <a:pt x="1448144" y="226411"/>
                </a:lnTo>
                <a:lnTo>
                  <a:pt x="1451512" y="236556"/>
                </a:lnTo>
                <a:lnTo>
                  <a:pt x="1361395" y="236556"/>
                </a:lnTo>
                <a:lnTo>
                  <a:pt x="1360399" y="236956"/>
                </a:lnTo>
                <a:lnTo>
                  <a:pt x="1360399" y="280249"/>
                </a:lnTo>
                <a:lnTo>
                  <a:pt x="1417831" y="280249"/>
                </a:lnTo>
                <a:lnTo>
                  <a:pt x="1417831" y="289470"/>
                </a:lnTo>
                <a:lnTo>
                  <a:pt x="1360399" y="289470"/>
                </a:lnTo>
                <a:lnTo>
                  <a:pt x="1360399" y="323939"/>
                </a:lnTo>
                <a:lnTo>
                  <a:pt x="1361078" y="332243"/>
                </a:lnTo>
                <a:lnTo>
                  <a:pt x="1364180" y="336905"/>
                </a:lnTo>
                <a:lnTo>
                  <a:pt x="1364288" y="337064"/>
                </a:lnTo>
                <a:lnTo>
                  <a:pt x="1371252" y="338990"/>
                </a:lnTo>
                <a:lnTo>
                  <a:pt x="1367971" y="338990"/>
                </a:lnTo>
                <a:lnTo>
                  <a:pt x="1385052" y="339566"/>
                </a:lnTo>
                <a:lnTo>
                  <a:pt x="1385052" y="346166"/>
                </a:lnTo>
                <a:close/>
              </a:path>
              <a:path w="1628775" h="348615">
                <a:moveTo>
                  <a:pt x="1453661" y="259896"/>
                </a:moveTo>
                <a:lnTo>
                  <a:pt x="1438741" y="246811"/>
                </a:lnTo>
                <a:lnTo>
                  <a:pt x="1422573" y="239837"/>
                </a:lnTo>
                <a:lnTo>
                  <a:pt x="1402666" y="236956"/>
                </a:lnTo>
                <a:lnTo>
                  <a:pt x="1398528" y="236956"/>
                </a:lnTo>
                <a:lnTo>
                  <a:pt x="1379312" y="236556"/>
                </a:lnTo>
                <a:lnTo>
                  <a:pt x="1451512" y="236556"/>
                </a:lnTo>
                <a:lnTo>
                  <a:pt x="1458888" y="258767"/>
                </a:lnTo>
                <a:lnTo>
                  <a:pt x="1453661" y="259896"/>
                </a:lnTo>
                <a:close/>
              </a:path>
              <a:path w="1628775" h="348615">
                <a:moveTo>
                  <a:pt x="1417831" y="280249"/>
                </a:moveTo>
                <a:lnTo>
                  <a:pt x="1369519" y="280249"/>
                </a:lnTo>
                <a:lnTo>
                  <a:pt x="1387404" y="279708"/>
                </a:lnTo>
                <a:lnTo>
                  <a:pt x="1399950" y="276797"/>
                </a:lnTo>
                <a:lnTo>
                  <a:pt x="1407916" y="269591"/>
                </a:lnTo>
                <a:lnTo>
                  <a:pt x="1412058" y="256162"/>
                </a:lnTo>
                <a:lnTo>
                  <a:pt x="1417831" y="256162"/>
                </a:lnTo>
                <a:lnTo>
                  <a:pt x="1417831" y="280249"/>
                </a:lnTo>
                <a:close/>
              </a:path>
              <a:path w="1628775" h="348615">
                <a:moveTo>
                  <a:pt x="1417831" y="311937"/>
                </a:moveTo>
                <a:lnTo>
                  <a:pt x="1412058" y="311937"/>
                </a:lnTo>
                <a:lnTo>
                  <a:pt x="1407144" y="299472"/>
                </a:lnTo>
                <a:lnTo>
                  <a:pt x="1398798" y="292744"/>
                </a:lnTo>
                <a:lnTo>
                  <a:pt x="1386447" y="289995"/>
                </a:lnTo>
                <a:lnTo>
                  <a:pt x="1369519" y="289470"/>
                </a:lnTo>
                <a:lnTo>
                  <a:pt x="1417831" y="289470"/>
                </a:lnTo>
                <a:lnTo>
                  <a:pt x="1417831" y="311937"/>
                </a:lnTo>
                <a:close/>
              </a:path>
              <a:path w="1628775" h="348615">
                <a:moveTo>
                  <a:pt x="1553988" y="346166"/>
                </a:moveTo>
                <a:lnTo>
                  <a:pt x="1462992" y="346166"/>
                </a:lnTo>
                <a:lnTo>
                  <a:pt x="1462992" y="339566"/>
                </a:lnTo>
                <a:lnTo>
                  <a:pt x="1478516" y="338885"/>
                </a:lnTo>
                <a:lnTo>
                  <a:pt x="1476526" y="338885"/>
                </a:lnTo>
                <a:lnTo>
                  <a:pt x="1483706" y="336840"/>
                </a:lnTo>
                <a:lnTo>
                  <a:pt x="1483539" y="336840"/>
                </a:lnTo>
                <a:lnTo>
                  <a:pt x="1486681" y="332133"/>
                </a:lnTo>
                <a:lnTo>
                  <a:pt x="1487359" y="323939"/>
                </a:lnTo>
                <a:lnTo>
                  <a:pt x="1487240" y="247089"/>
                </a:lnTo>
                <a:lnTo>
                  <a:pt x="1486793" y="241641"/>
                </a:lnTo>
                <a:lnTo>
                  <a:pt x="1486666" y="240167"/>
                </a:lnTo>
                <a:lnTo>
                  <a:pt x="1483498" y="235553"/>
                </a:lnTo>
                <a:lnTo>
                  <a:pt x="1476162" y="233533"/>
                </a:lnTo>
                <a:lnTo>
                  <a:pt x="1462992" y="232982"/>
                </a:lnTo>
                <a:lnTo>
                  <a:pt x="1462992" y="226415"/>
                </a:lnTo>
                <a:lnTo>
                  <a:pt x="1549920" y="226415"/>
                </a:lnTo>
                <a:lnTo>
                  <a:pt x="1584212" y="227418"/>
                </a:lnTo>
                <a:lnTo>
                  <a:pt x="1608807" y="231805"/>
                </a:lnTo>
                <a:lnTo>
                  <a:pt x="1615585" y="236304"/>
                </a:lnTo>
                <a:lnTo>
                  <a:pt x="1529448" y="236304"/>
                </a:lnTo>
                <a:lnTo>
                  <a:pt x="1529448" y="282154"/>
                </a:lnTo>
                <a:lnTo>
                  <a:pt x="1615832" y="282154"/>
                </a:lnTo>
                <a:lnTo>
                  <a:pt x="1614234" y="283642"/>
                </a:lnTo>
                <a:lnTo>
                  <a:pt x="1594683" y="289666"/>
                </a:lnTo>
                <a:lnTo>
                  <a:pt x="1565440" y="291647"/>
                </a:lnTo>
                <a:lnTo>
                  <a:pt x="1529448" y="291647"/>
                </a:lnTo>
                <a:lnTo>
                  <a:pt x="1529467" y="323939"/>
                </a:lnTo>
                <a:lnTo>
                  <a:pt x="1530127" y="332133"/>
                </a:lnTo>
                <a:lnTo>
                  <a:pt x="1533305" y="336840"/>
                </a:lnTo>
                <a:lnTo>
                  <a:pt x="1540689" y="338885"/>
                </a:lnTo>
                <a:lnTo>
                  <a:pt x="1553988" y="339330"/>
                </a:lnTo>
                <a:lnTo>
                  <a:pt x="1553988" y="346166"/>
                </a:lnTo>
                <a:close/>
              </a:path>
              <a:path w="1628775" h="348615">
                <a:moveTo>
                  <a:pt x="1615832" y="282154"/>
                </a:moveTo>
                <a:lnTo>
                  <a:pt x="1545224" y="282154"/>
                </a:lnTo>
                <a:lnTo>
                  <a:pt x="1563222" y="281264"/>
                </a:lnTo>
                <a:lnTo>
                  <a:pt x="1576055" y="277867"/>
                </a:lnTo>
                <a:lnTo>
                  <a:pt x="1583741" y="270875"/>
                </a:lnTo>
                <a:lnTo>
                  <a:pt x="1586301" y="259199"/>
                </a:lnTo>
                <a:lnTo>
                  <a:pt x="1583028" y="247089"/>
                </a:lnTo>
                <a:lnTo>
                  <a:pt x="1573927" y="240167"/>
                </a:lnTo>
                <a:lnTo>
                  <a:pt x="1560077" y="237037"/>
                </a:lnTo>
                <a:lnTo>
                  <a:pt x="1542556" y="236304"/>
                </a:lnTo>
                <a:lnTo>
                  <a:pt x="1615585" y="236304"/>
                </a:lnTo>
                <a:lnTo>
                  <a:pt x="1623624" y="241641"/>
                </a:lnTo>
                <a:lnTo>
                  <a:pt x="1628580" y="258991"/>
                </a:lnTo>
                <a:lnTo>
                  <a:pt x="1625174" y="273457"/>
                </a:lnTo>
                <a:lnTo>
                  <a:pt x="1615832" y="282154"/>
                </a:lnTo>
                <a:close/>
              </a:path>
              <a:path w="1628775" h="348615">
                <a:moveTo>
                  <a:pt x="445885" y="208947"/>
                </a:moveTo>
                <a:lnTo>
                  <a:pt x="437738" y="197533"/>
                </a:lnTo>
                <a:lnTo>
                  <a:pt x="425454" y="175028"/>
                </a:lnTo>
                <a:lnTo>
                  <a:pt x="422955" y="170380"/>
                </a:lnTo>
                <a:lnTo>
                  <a:pt x="416227" y="139065"/>
                </a:lnTo>
                <a:lnTo>
                  <a:pt x="416136" y="138642"/>
                </a:lnTo>
                <a:lnTo>
                  <a:pt x="431732" y="112776"/>
                </a:lnTo>
                <a:lnTo>
                  <a:pt x="517449" y="57141"/>
                </a:lnTo>
                <a:lnTo>
                  <a:pt x="523786" y="52582"/>
                </a:lnTo>
                <a:lnTo>
                  <a:pt x="536836" y="40270"/>
                </a:lnTo>
                <a:lnTo>
                  <a:pt x="547657" y="22248"/>
                </a:lnTo>
                <a:lnTo>
                  <a:pt x="547309" y="561"/>
                </a:lnTo>
                <a:lnTo>
                  <a:pt x="555452" y="11977"/>
                </a:lnTo>
                <a:lnTo>
                  <a:pt x="570203" y="39019"/>
                </a:lnTo>
                <a:lnTo>
                  <a:pt x="577042" y="70877"/>
                </a:lnTo>
                <a:lnTo>
                  <a:pt x="561449" y="96740"/>
                </a:lnTo>
                <a:lnTo>
                  <a:pt x="475736" y="152375"/>
                </a:lnTo>
                <a:lnTo>
                  <a:pt x="469400" y="156934"/>
                </a:lnTo>
                <a:lnTo>
                  <a:pt x="456352" y="169246"/>
                </a:lnTo>
                <a:lnTo>
                  <a:pt x="445533" y="187266"/>
                </a:lnTo>
                <a:lnTo>
                  <a:pt x="445885" y="208947"/>
                </a:lnTo>
                <a:close/>
              </a:path>
              <a:path w="1628775" h="348615">
                <a:moveTo>
                  <a:pt x="54893" y="266767"/>
                </a:moveTo>
                <a:lnTo>
                  <a:pt x="0" y="266767"/>
                </a:lnTo>
                <a:lnTo>
                  <a:pt x="40121" y="80180"/>
                </a:lnTo>
                <a:lnTo>
                  <a:pt x="193034" y="80180"/>
                </a:lnTo>
                <a:lnTo>
                  <a:pt x="184476" y="119983"/>
                </a:lnTo>
                <a:lnTo>
                  <a:pt x="86453" y="119983"/>
                </a:lnTo>
                <a:lnTo>
                  <a:pt x="78118" y="158746"/>
                </a:lnTo>
                <a:lnTo>
                  <a:pt x="170656" y="158746"/>
                </a:lnTo>
                <a:lnTo>
                  <a:pt x="162512" y="196626"/>
                </a:lnTo>
                <a:lnTo>
                  <a:pt x="162434" y="196989"/>
                </a:lnTo>
                <a:lnTo>
                  <a:pt x="69896" y="196989"/>
                </a:lnTo>
                <a:lnTo>
                  <a:pt x="54893" y="266767"/>
                </a:lnTo>
                <a:close/>
              </a:path>
              <a:path w="1628775" h="348615">
                <a:moveTo>
                  <a:pt x="238058" y="266767"/>
                </a:moveTo>
                <a:lnTo>
                  <a:pt x="183165" y="266767"/>
                </a:lnTo>
                <a:lnTo>
                  <a:pt x="223286" y="80180"/>
                </a:lnTo>
                <a:lnTo>
                  <a:pt x="328629" y="80180"/>
                </a:lnTo>
                <a:lnTo>
                  <a:pt x="357330" y="83755"/>
                </a:lnTo>
                <a:lnTo>
                  <a:pt x="378488" y="94818"/>
                </a:lnTo>
                <a:lnTo>
                  <a:pt x="389984" y="113874"/>
                </a:lnTo>
                <a:lnTo>
                  <a:pt x="389958" y="116362"/>
                </a:lnTo>
                <a:lnTo>
                  <a:pt x="270395" y="116362"/>
                </a:lnTo>
                <a:lnTo>
                  <a:pt x="260060" y="164433"/>
                </a:lnTo>
                <a:lnTo>
                  <a:pt x="380525" y="164433"/>
                </a:lnTo>
                <a:lnTo>
                  <a:pt x="379707" y="166482"/>
                </a:lnTo>
                <a:lnTo>
                  <a:pt x="361332" y="185066"/>
                </a:lnTo>
                <a:lnTo>
                  <a:pt x="333832" y="196626"/>
                </a:lnTo>
                <a:lnTo>
                  <a:pt x="296466" y="200603"/>
                </a:lnTo>
                <a:lnTo>
                  <a:pt x="252292" y="200603"/>
                </a:lnTo>
                <a:lnTo>
                  <a:pt x="238058" y="266767"/>
                </a:lnTo>
                <a:close/>
              </a:path>
              <a:path w="1628775" h="348615">
                <a:moveTo>
                  <a:pt x="676908" y="266767"/>
                </a:moveTo>
                <a:lnTo>
                  <a:pt x="565554" y="266767"/>
                </a:lnTo>
                <a:lnTo>
                  <a:pt x="605660" y="80180"/>
                </a:lnTo>
                <a:lnTo>
                  <a:pt x="716763" y="80180"/>
                </a:lnTo>
                <a:lnTo>
                  <a:pt x="748094" y="84025"/>
                </a:lnTo>
                <a:lnTo>
                  <a:pt x="767711" y="94267"/>
                </a:lnTo>
                <a:lnTo>
                  <a:pt x="776961" y="108968"/>
                </a:lnTo>
                <a:lnTo>
                  <a:pt x="777040" y="114813"/>
                </a:lnTo>
                <a:lnTo>
                  <a:pt x="651550" y="114813"/>
                </a:lnTo>
                <a:lnTo>
                  <a:pt x="642599" y="156425"/>
                </a:lnTo>
                <a:lnTo>
                  <a:pt x="756348" y="156425"/>
                </a:lnTo>
                <a:lnTo>
                  <a:pt x="745682" y="163510"/>
                </a:lnTo>
                <a:lnTo>
                  <a:pt x="727818" y="169864"/>
                </a:lnTo>
                <a:lnTo>
                  <a:pt x="727693" y="170380"/>
                </a:lnTo>
                <a:lnTo>
                  <a:pt x="746558" y="175028"/>
                </a:lnTo>
                <a:lnTo>
                  <a:pt x="759678" y="184524"/>
                </a:lnTo>
                <a:lnTo>
                  <a:pt x="762179" y="189493"/>
                </a:lnTo>
                <a:lnTo>
                  <a:pt x="635491" y="189493"/>
                </a:lnTo>
                <a:lnTo>
                  <a:pt x="626322" y="232134"/>
                </a:lnTo>
                <a:lnTo>
                  <a:pt x="758978" y="232134"/>
                </a:lnTo>
                <a:lnTo>
                  <a:pt x="758449" y="233404"/>
                </a:lnTo>
                <a:lnTo>
                  <a:pt x="742007" y="250162"/>
                </a:lnTo>
                <a:lnTo>
                  <a:pt x="715362" y="262172"/>
                </a:lnTo>
                <a:lnTo>
                  <a:pt x="676908" y="266767"/>
                </a:lnTo>
                <a:close/>
              </a:path>
              <a:path w="1628775" h="348615">
                <a:moveTo>
                  <a:pt x="756348" y="156425"/>
                </a:moveTo>
                <a:lnTo>
                  <a:pt x="676847" y="156425"/>
                </a:lnTo>
                <a:lnTo>
                  <a:pt x="692878" y="155189"/>
                </a:lnTo>
                <a:lnTo>
                  <a:pt x="705442" y="151383"/>
                </a:lnTo>
                <a:lnTo>
                  <a:pt x="714179" y="144865"/>
                </a:lnTo>
                <a:lnTo>
                  <a:pt x="718726" y="135491"/>
                </a:lnTo>
                <a:lnTo>
                  <a:pt x="718659" y="125718"/>
                </a:lnTo>
                <a:lnTo>
                  <a:pt x="713671" y="119337"/>
                </a:lnTo>
                <a:lnTo>
                  <a:pt x="704087" y="115863"/>
                </a:lnTo>
                <a:lnTo>
                  <a:pt x="690235" y="114813"/>
                </a:lnTo>
                <a:lnTo>
                  <a:pt x="777040" y="114813"/>
                </a:lnTo>
                <a:lnTo>
                  <a:pt x="777144" y="122501"/>
                </a:lnTo>
                <a:lnTo>
                  <a:pt x="777194" y="126186"/>
                </a:lnTo>
                <a:lnTo>
                  <a:pt x="771151" y="141117"/>
                </a:lnTo>
                <a:lnTo>
                  <a:pt x="760387" y="153743"/>
                </a:lnTo>
                <a:lnTo>
                  <a:pt x="756348" y="156425"/>
                </a:lnTo>
                <a:close/>
              </a:path>
              <a:path w="1628775" h="348615">
                <a:moveTo>
                  <a:pt x="380525" y="164433"/>
                </a:moveTo>
                <a:lnTo>
                  <a:pt x="293782" y="164433"/>
                </a:lnTo>
                <a:lnTo>
                  <a:pt x="308124" y="163334"/>
                </a:lnTo>
                <a:lnTo>
                  <a:pt x="319839" y="159521"/>
                </a:lnTo>
                <a:lnTo>
                  <a:pt x="328430" y="152220"/>
                </a:lnTo>
                <a:lnTo>
                  <a:pt x="333402" y="140658"/>
                </a:lnTo>
                <a:lnTo>
                  <a:pt x="333695" y="130100"/>
                </a:lnTo>
                <a:lnTo>
                  <a:pt x="329502" y="122501"/>
                </a:lnTo>
                <a:lnTo>
                  <a:pt x="320983" y="117906"/>
                </a:lnTo>
                <a:lnTo>
                  <a:pt x="308299" y="116362"/>
                </a:lnTo>
                <a:lnTo>
                  <a:pt x="389958" y="116362"/>
                </a:lnTo>
                <a:lnTo>
                  <a:pt x="389857" y="126186"/>
                </a:lnTo>
                <a:lnTo>
                  <a:pt x="389761" y="135491"/>
                </a:lnTo>
                <a:lnTo>
                  <a:pt x="389700" y="141430"/>
                </a:lnTo>
                <a:lnTo>
                  <a:pt x="380525" y="164433"/>
                </a:lnTo>
                <a:close/>
              </a:path>
              <a:path w="1628775" h="348615">
                <a:moveTo>
                  <a:pt x="417050" y="347450"/>
                </a:moveTo>
                <a:lnTo>
                  <a:pt x="408902" y="336037"/>
                </a:lnTo>
                <a:lnTo>
                  <a:pt x="394144" y="309000"/>
                </a:lnTo>
                <a:lnTo>
                  <a:pt x="387301" y="277147"/>
                </a:lnTo>
                <a:lnTo>
                  <a:pt x="402897" y="251283"/>
                </a:lnTo>
                <a:lnTo>
                  <a:pt x="488622" y="195644"/>
                </a:lnTo>
                <a:lnTo>
                  <a:pt x="494957" y="191085"/>
                </a:lnTo>
                <a:lnTo>
                  <a:pt x="508004" y="178771"/>
                </a:lnTo>
                <a:lnTo>
                  <a:pt x="518820" y="160748"/>
                </a:lnTo>
                <a:lnTo>
                  <a:pt x="518800" y="159521"/>
                </a:lnTo>
                <a:lnTo>
                  <a:pt x="518683" y="152375"/>
                </a:lnTo>
                <a:lnTo>
                  <a:pt x="518560" y="144865"/>
                </a:lnTo>
                <a:lnTo>
                  <a:pt x="518465" y="139065"/>
                </a:lnTo>
                <a:lnTo>
                  <a:pt x="526612" y="150479"/>
                </a:lnTo>
                <a:lnTo>
                  <a:pt x="541368" y="177518"/>
                </a:lnTo>
                <a:lnTo>
                  <a:pt x="548119" y="208947"/>
                </a:lnTo>
                <a:lnTo>
                  <a:pt x="548211" y="209375"/>
                </a:lnTo>
                <a:lnTo>
                  <a:pt x="532614" y="235244"/>
                </a:lnTo>
                <a:lnTo>
                  <a:pt x="446901" y="290883"/>
                </a:lnTo>
                <a:lnTo>
                  <a:pt x="440565" y="295440"/>
                </a:lnTo>
                <a:lnTo>
                  <a:pt x="427518" y="307749"/>
                </a:lnTo>
                <a:lnTo>
                  <a:pt x="416700" y="325767"/>
                </a:lnTo>
                <a:lnTo>
                  <a:pt x="417050" y="347450"/>
                </a:lnTo>
                <a:close/>
              </a:path>
              <a:path w="1628775" h="348615">
                <a:moveTo>
                  <a:pt x="758978" y="232134"/>
                </a:moveTo>
                <a:lnTo>
                  <a:pt x="675467" y="232134"/>
                </a:lnTo>
                <a:lnTo>
                  <a:pt x="687736" y="231150"/>
                </a:lnTo>
                <a:lnTo>
                  <a:pt x="698172" y="227743"/>
                </a:lnTo>
                <a:lnTo>
                  <a:pt x="706042" y="221236"/>
                </a:lnTo>
                <a:lnTo>
                  <a:pt x="710609" y="210948"/>
                </a:lnTo>
                <a:lnTo>
                  <a:pt x="710274" y="201055"/>
                </a:lnTo>
                <a:lnTo>
                  <a:pt x="705273" y="194407"/>
                </a:lnTo>
                <a:lnTo>
                  <a:pt x="697099" y="190665"/>
                </a:lnTo>
                <a:lnTo>
                  <a:pt x="687243" y="189493"/>
                </a:lnTo>
                <a:lnTo>
                  <a:pt x="762179" y="189493"/>
                </a:lnTo>
                <a:lnTo>
                  <a:pt x="766457" y="197994"/>
                </a:lnTo>
                <a:lnTo>
                  <a:pt x="766331" y="210948"/>
                </a:lnTo>
                <a:lnTo>
                  <a:pt x="766296" y="214562"/>
                </a:lnTo>
                <a:lnTo>
                  <a:pt x="758978" y="232134"/>
                </a:lnTo>
                <a:close/>
              </a:path>
              <a:path w="1628775" h="348615">
                <a:moveTo>
                  <a:pt x="950603" y="347450"/>
                </a:moveTo>
                <a:lnTo>
                  <a:pt x="942507" y="347450"/>
                </a:lnTo>
                <a:lnTo>
                  <a:pt x="942507" y="561"/>
                </a:lnTo>
                <a:lnTo>
                  <a:pt x="950603" y="561"/>
                </a:lnTo>
                <a:lnTo>
                  <a:pt x="950603" y="347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680187"/>
            <a:ext cx="2286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3600" spc="-10" dirty="0" smtClean="0">
                <a:solidFill>
                  <a:srgbClr val="FFFFFF"/>
                </a:solidFill>
              </a:rPr>
              <a:t>국제</a:t>
            </a:r>
            <a:r>
              <a:rPr lang="en-US" altLang="ko-KR" sz="3600" spc="-20" dirty="0" smtClean="0">
                <a:solidFill>
                  <a:srgbClr val="FFFFFF"/>
                </a:solidFill>
              </a:rPr>
              <a:t>FPSB</a:t>
            </a:r>
            <a:r>
              <a:rPr lang="en-US" sz="3600" spc="-20" dirty="0" smtClean="0">
                <a:solidFill>
                  <a:srgbClr val="FFFFFF"/>
                </a:solidFill>
              </a:rPr>
              <a:t> </a:t>
            </a:r>
            <a:r>
              <a:rPr lang="ko-KR" altLang="en-US" sz="3600" spc="-20" dirty="0" smtClean="0">
                <a:solidFill>
                  <a:srgbClr val="FFFFFF"/>
                </a:solidFill>
              </a:rPr>
              <a:t>소개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3832409" y="817434"/>
            <a:ext cx="7451725" cy="41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r>
              <a:rPr lang="ko-KR" altLang="en-US" dirty="0" smtClean="0">
                <a:latin typeface="Arial"/>
                <a:cs typeface="Arial"/>
              </a:rPr>
              <a:t>국제</a:t>
            </a:r>
            <a:r>
              <a:rPr lang="en-US" altLang="ko-KR" dirty="0" smtClean="0">
                <a:latin typeface="Arial"/>
                <a:cs typeface="Arial"/>
              </a:rPr>
              <a:t>FPSB</a:t>
            </a:r>
            <a:r>
              <a:rPr lang="ko-KR" altLang="en-US" dirty="0" smtClean="0">
                <a:latin typeface="Arial"/>
                <a:cs typeface="Arial"/>
              </a:rPr>
              <a:t>는 글로벌 재무설계 전문직의 비영리 표준 제정 기구로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smtClean="0">
                <a:latin typeface="Arial"/>
                <a:cs typeface="Arial"/>
              </a:rPr>
              <a:t>미국을 제외한 전 세계에서 </a:t>
            </a:r>
            <a:r>
              <a:rPr lang="en-US" altLang="ko-KR" dirty="0" smtClean="0">
                <a:latin typeface="Arial"/>
                <a:cs typeface="Arial"/>
              </a:rPr>
              <a:t>CFP </a:t>
            </a:r>
            <a:r>
              <a:rPr lang="ko-KR" altLang="en-US" dirty="0" err="1" smtClean="0">
                <a:latin typeface="Arial"/>
                <a:cs typeface="Arial"/>
              </a:rPr>
              <a:t>자격인증</a:t>
            </a:r>
            <a:r>
              <a:rPr lang="ko-KR" altLang="en-US" dirty="0" smtClean="0">
                <a:latin typeface="Arial"/>
                <a:cs typeface="Arial"/>
              </a:rPr>
              <a:t> 프로그램을 소유하고 있다</a:t>
            </a:r>
            <a:r>
              <a:rPr lang="en-US" altLang="ko-KR" dirty="0" smtClean="0">
                <a:latin typeface="Arial"/>
                <a:cs typeface="Arial"/>
              </a:rPr>
              <a:t>. 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endParaRPr lang="en-US" sz="1800" dirty="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r>
              <a:rPr lang="ko-KR" altLang="en-US" dirty="0" smtClean="0">
                <a:latin typeface="Arial"/>
                <a:cs typeface="Arial"/>
              </a:rPr>
              <a:t>국제</a:t>
            </a:r>
            <a:r>
              <a:rPr lang="en-US" altLang="ko-KR" dirty="0" smtClean="0">
                <a:latin typeface="Arial"/>
                <a:cs typeface="Arial"/>
              </a:rPr>
              <a:t>FPSB</a:t>
            </a:r>
            <a:r>
              <a:rPr lang="ko-KR" altLang="en-US" dirty="0" smtClean="0">
                <a:latin typeface="Arial"/>
                <a:cs typeface="Arial"/>
              </a:rPr>
              <a:t>는 재무설계에 대한 국제표준을 수립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smtClean="0">
                <a:latin typeface="Arial"/>
                <a:cs typeface="Arial"/>
              </a:rPr>
              <a:t>유지 및 장려하여 국제사회에 기여하기 위해 </a:t>
            </a:r>
            <a:r>
              <a:rPr lang="ko-KR" altLang="en-US" dirty="0" err="1" smtClean="0">
                <a:latin typeface="Arial"/>
                <a:cs typeface="Arial"/>
              </a:rPr>
              <a:t>자격인증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smtClean="0">
                <a:latin typeface="Arial"/>
                <a:cs typeface="Arial"/>
              </a:rPr>
              <a:t>교육 및 관련 프로그램을 개발 및 운영하고 있다</a:t>
            </a:r>
            <a:r>
              <a:rPr lang="en-US" altLang="ko-KR" dirty="0" smtClean="0">
                <a:latin typeface="Arial"/>
                <a:cs typeface="Arial"/>
              </a:rPr>
              <a:t>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endParaRPr lang="en-US" sz="1800" dirty="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r>
              <a:rPr lang="ko-KR" altLang="en-US" dirty="0" smtClean="0">
                <a:latin typeface="Arial"/>
                <a:cs typeface="Arial"/>
              </a:rPr>
              <a:t>국제</a:t>
            </a:r>
            <a:r>
              <a:rPr lang="en-US" altLang="ko-KR" dirty="0" smtClean="0">
                <a:latin typeface="Arial"/>
                <a:cs typeface="Arial"/>
              </a:rPr>
              <a:t>FPSB</a:t>
            </a:r>
            <a:r>
              <a:rPr lang="ko-KR" altLang="en-US" dirty="0" smtClean="0">
                <a:latin typeface="Arial"/>
                <a:cs typeface="Arial"/>
              </a:rPr>
              <a:t>와 글로벌 네트워크는 전 세계 </a:t>
            </a:r>
            <a:r>
              <a:rPr lang="en-US" altLang="ko-KR" dirty="0" smtClean="0">
                <a:latin typeface="Arial"/>
                <a:cs typeface="Arial"/>
              </a:rPr>
              <a:t>28</a:t>
            </a:r>
            <a:r>
              <a:rPr lang="ko-KR" altLang="en-US" dirty="0" smtClean="0">
                <a:latin typeface="Arial"/>
                <a:cs typeface="Arial"/>
              </a:rPr>
              <a:t>개국에서 </a:t>
            </a:r>
            <a:r>
              <a:rPr lang="en-US" altLang="ko-KR" dirty="0" smtClean="0">
                <a:latin typeface="Arial"/>
                <a:cs typeface="Arial"/>
              </a:rPr>
              <a:t>CFP </a:t>
            </a:r>
            <a:r>
              <a:rPr lang="ko-KR" altLang="en-US" dirty="0" smtClean="0">
                <a:latin typeface="Arial"/>
                <a:cs typeface="Arial"/>
              </a:rPr>
              <a:t>전문가를 인증하고 있으며</a:t>
            </a:r>
            <a:r>
              <a:rPr lang="en-US" altLang="ko-KR" dirty="0" smtClean="0">
                <a:latin typeface="Arial"/>
                <a:cs typeface="Arial"/>
              </a:rPr>
              <a:t>, </a:t>
            </a:r>
            <a:r>
              <a:rPr lang="ko-KR" altLang="en-US" dirty="0" smtClean="0">
                <a:latin typeface="Arial"/>
                <a:cs typeface="Arial"/>
              </a:rPr>
              <a:t>현재 전 세계적으로 </a:t>
            </a:r>
            <a:r>
              <a:rPr lang="en-US" altLang="ko-KR" dirty="0" smtClean="0">
                <a:latin typeface="Arial"/>
                <a:cs typeface="Arial"/>
              </a:rPr>
              <a:t>23</a:t>
            </a:r>
            <a:r>
              <a:rPr lang="ko-KR" altLang="en-US" dirty="0" smtClean="0">
                <a:latin typeface="Arial"/>
                <a:cs typeface="Arial"/>
              </a:rPr>
              <a:t>만 명이 넘는 </a:t>
            </a:r>
            <a:r>
              <a:rPr lang="en-US" altLang="ko-KR" dirty="0" smtClean="0">
                <a:latin typeface="Arial"/>
                <a:cs typeface="Arial"/>
              </a:rPr>
              <a:t>CFP </a:t>
            </a:r>
            <a:r>
              <a:rPr lang="ko-KR" altLang="en-US" dirty="0" smtClean="0">
                <a:latin typeface="Arial"/>
                <a:cs typeface="Arial"/>
              </a:rPr>
              <a:t>전문가가 활동하고 있다</a:t>
            </a:r>
            <a:r>
              <a:rPr lang="en-US" altLang="ko-KR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483" y="0"/>
            <a:ext cx="11957050" cy="6237605"/>
          </a:xfrm>
          <a:custGeom>
            <a:avLst/>
            <a:gdLst/>
            <a:ahLst/>
            <a:cxnLst/>
            <a:rect l="l" t="t" r="r" b="b"/>
            <a:pathLst>
              <a:path w="11957050" h="6237605">
                <a:moveTo>
                  <a:pt x="11956516" y="0"/>
                </a:moveTo>
                <a:lnTo>
                  <a:pt x="0" y="0"/>
                </a:lnTo>
                <a:lnTo>
                  <a:pt x="0" y="5157000"/>
                </a:lnTo>
                <a:lnTo>
                  <a:pt x="1052" y="5205107"/>
                </a:lnTo>
                <a:lnTo>
                  <a:pt x="4179" y="5252676"/>
                </a:lnTo>
                <a:lnTo>
                  <a:pt x="9339" y="5299661"/>
                </a:lnTo>
                <a:lnTo>
                  <a:pt x="16485" y="5346021"/>
                </a:lnTo>
                <a:lnTo>
                  <a:pt x="25575" y="5391709"/>
                </a:lnTo>
                <a:lnTo>
                  <a:pt x="36565" y="5436683"/>
                </a:lnTo>
                <a:lnTo>
                  <a:pt x="49411" y="5480899"/>
                </a:lnTo>
                <a:lnTo>
                  <a:pt x="64069" y="5524312"/>
                </a:lnTo>
                <a:lnTo>
                  <a:pt x="80495" y="5566879"/>
                </a:lnTo>
                <a:lnTo>
                  <a:pt x="98645" y="5608557"/>
                </a:lnTo>
                <a:lnTo>
                  <a:pt x="118475" y="5649300"/>
                </a:lnTo>
                <a:lnTo>
                  <a:pt x="139942" y="5689065"/>
                </a:lnTo>
                <a:lnTo>
                  <a:pt x="163001" y="5727809"/>
                </a:lnTo>
                <a:lnTo>
                  <a:pt x="187608" y="5765487"/>
                </a:lnTo>
                <a:lnTo>
                  <a:pt x="213720" y="5802055"/>
                </a:lnTo>
                <a:lnTo>
                  <a:pt x="241293" y="5837470"/>
                </a:lnTo>
                <a:lnTo>
                  <a:pt x="270283" y="5871688"/>
                </a:lnTo>
                <a:lnTo>
                  <a:pt x="300645" y="5904664"/>
                </a:lnTo>
                <a:lnTo>
                  <a:pt x="332337" y="5936355"/>
                </a:lnTo>
                <a:lnTo>
                  <a:pt x="365314" y="5966717"/>
                </a:lnTo>
                <a:lnTo>
                  <a:pt x="399532" y="5995706"/>
                </a:lnTo>
                <a:lnTo>
                  <a:pt x="434948" y="6023279"/>
                </a:lnTo>
                <a:lnTo>
                  <a:pt x="471516" y="6049390"/>
                </a:lnTo>
                <a:lnTo>
                  <a:pt x="509195" y="6073997"/>
                </a:lnTo>
                <a:lnTo>
                  <a:pt x="547939" y="6097056"/>
                </a:lnTo>
                <a:lnTo>
                  <a:pt x="587705" y="6118522"/>
                </a:lnTo>
                <a:lnTo>
                  <a:pt x="628448" y="6138352"/>
                </a:lnTo>
                <a:lnTo>
                  <a:pt x="670126" y="6156501"/>
                </a:lnTo>
                <a:lnTo>
                  <a:pt x="712693" y="6172927"/>
                </a:lnTo>
                <a:lnTo>
                  <a:pt x="756107" y="6187584"/>
                </a:lnTo>
                <a:lnTo>
                  <a:pt x="800323" y="6200430"/>
                </a:lnTo>
                <a:lnTo>
                  <a:pt x="845297" y="6211420"/>
                </a:lnTo>
                <a:lnTo>
                  <a:pt x="890986" y="6220510"/>
                </a:lnTo>
                <a:lnTo>
                  <a:pt x="937345" y="6227656"/>
                </a:lnTo>
                <a:lnTo>
                  <a:pt x="984331" y="6232815"/>
                </a:lnTo>
                <a:lnTo>
                  <a:pt x="1031900" y="6235943"/>
                </a:lnTo>
                <a:lnTo>
                  <a:pt x="1080008" y="6236995"/>
                </a:lnTo>
                <a:lnTo>
                  <a:pt x="11956516" y="6236995"/>
                </a:lnTo>
                <a:lnTo>
                  <a:pt x="11956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253" y="6374996"/>
            <a:ext cx="1628775" cy="348615"/>
          </a:xfrm>
          <a:custGeom>
            <a:avLst/>
            <a:gdLst/>
            <a:ahLst/>
            <a:cxnLst/>
            <a:rect l="l" t="t" r="r" b="b"/>
            <a:pathLst>
              <a:path w="1628775" h="348615">
                <a:moveTo>
                  <a:pt x="1319650" y="210247"/>
                </a:moveTo>
                <a:lnTo>
                  <a:pt x="1118474" y="210247"/>
                </a:lnTo>
                <a:lnTo>
                  <a:pt x="1127516" y="169281"/>
                </a:lnTo>
                <a:lnTo>
                  <a:pt x="1127546" y="169147"/>
                </a:lnTo>
                <a:lnTo>
                  <a:pt x="1141917" y="132616"/>
                </a:lnTo>
                <a:lnTo>
                  <a:pt x="1184157" y="73100"/>
                </a:lnTo>
                <a:lnTo>
                  <a:pt x="1240397" y="31374"/>
                </a:lnTo>
                <a:lnTo>
                  <a:pt x="1305840" y="7115"/>
                </a:lnTo>
                <a:lnTo>
                  <a:pt x="1375688" y="0"/>
                </a:lnTo>
                <a:lnTo>
                  <a:pt x="1410765" y="2770"/>
                </a:lnTo>
                <a:lnTo>
                  <a:pt x="1445144" y="9704"/>
                </a:lnTo>
                <a:lnTo>
                  <a:pt x="1478225" y="20763"/>
                </a:lnTo>
                <a:lnTo>
                  <a:pt x="1482034" y="22612"/>
                </a:lnTo>
                <a:lnTo>
                  <a:pt x="1374758" y="22612"/>
                </a:lnTo>
                <a:lnTo>
                  <a:pt x="1367636" y="38876"/>
                </a:lnTo>
                <a:lnTo>
                  <a:pt x="1343085" y="58653"/>
                </a:lnTo>
                <a:lnTo>
                  <a:pt x="1313542" y="78150"/>
                </a:lnTo>
                <a:lnTo>
                  <a:pt x="1292357" y="92838"/>
                </a:lnTo>
                <a:lnTo>
                  <a:pt x="1283212" y="104246"/>
                </a:lnTo>
                <a:lnTo>
                  <a:pt x="1282454" y="115309"/>
                </a:lnTo>
                <a:lnTo>
                  <a:pt x="1282383" y="116350"/>
                </a:lnTo>
                <a:lnTo>
                  <a:pt x="1282272" y="117974"/>
                </a:lnTo>
                <a:lnTo>
                  <a:pt x="1287083" y="132334"/>
                </a:lnTo>
                <a:lnTo>
                  <a:pt x="1295194" y="145640"/>
                </a:lnTo>
                <a:lnTo>
                  <a:pt x="1322084" y="145640"/>
                </a:lnTo>
                <a:lnTo>
                  <a:pt x="1325156" y="154808"/>
                </a:lnTo>
                <a:lnTo>
                  <a:pt x="1333268" y="168111"/>
                </a:lnTo>
                <a:lnTo>
                  <a:pt x="1360417" y="168111"/>
                </a:lnTo>
                <a:lnTo>
                  <a:pt x="1363276" y="176639"/>
                </a:lnTo>
                <a:lnTo>
                  <a:pt x="1371394" y="189942"/>
                </a:lnTo>
                <a:lnTo>
                  <a:pt x="1619322" y="189942"/>
                </a:lnTo>
                <a:lnTo>
                  <a:pt x="1620590" y="196765"/>
                </a:lnTo>
                <a:lnTo>
                  <a:pt x="1319650" y="196765"/>
                </a:lnTo>
                <a:lnTo>
                  <a:pt x="1319650" y="210247"/>
                </a:lnTo>
                <a:close/>
              </a:path>
              <a:path w="1628775" h="348615">
                <a:moveTo>
                  <a:pt x="1322084" y="145640"/>
                </a:moveTo>
                <a:lnTo>
                  <a:pt x="1295194" y="145640"/>
                </a:lnTo>
                <a:lnTo>
                  <a:pt x="1305552" y="124979"/>
                </a:lnTo>
                <a:lnTo>
                  <a:pt x="1330719" y="103790"/>
                </a:lnTo>
                <a:lnTo>
                  <a:pt x="1359295" y="85127"/>
                </a:lnTo>
                <a:lnTo>
                  <a:pt x="1379879" y="72048"/>
                </a:lnTo>
                <a:lnTo>
                  <a:pt x="1388271" y="61638"/>
                </a:lnTo>
                <a:lnTo>
                  <a:pt x="1389005" y="50033"/>
                </a:lnTo>
                <a:lnTo>
                  <a:pt x="1389042" y="49437"/>
                </a:lnTo>
                <a:lnTo>
                  <a:pt x="1383952" y="36182"/>
                </a:lnTo>
                <a:lnTo>
                  <a:pt x="1374758" y="22612"/>
                </a:lnTo>
                <a:lnTo>
                  <a:pt x="1482034" y="22612"/>
                </a:lnTo>
                <a:lnTo>
                  <a:pt x="1509410" y="35905"/>
                </a:lnTo>
                <a:lnTo>
                  <a:pt x="1523134" y="45083"/>
                </a:lnTo>
                <a:lnTo>
                  <a:pt x="1412831" y="45083"/>
                </a:lnTo>
                <a:lnTo>
                  <a:pt x="1405712" y="61346"/>
                </a:lnTo>
                <a:lnTo>
                  <a:pt x="1381008" y="81245"/>
                </a:lnTo>
                <a:lnTo>
                  <a:pt x="1351623" y="100614"/>
                </a:lnTo>
                <a:lnTo>
                  <a:pt x="1330430" y="115309"/>
                </a:lnTo>
                <a:lnTo>
                  <a:pt x="1321286" y="126721"/>
                </a:lnTo>
                <a:lnTo>
                  <a:pt x="1320345" y="140449"/>
                </a:lnTo>
                <a:lnTo>
                  <a:pt x="1322084" y="145640"/>
                </a:lnTo>
                <a:close/>
              </a:path>
              <a:path w="1628775" h="348615">
                <a:moveTo>
                  <a:pt x="1360417" y="168111"/>
                </a:moveTo>
                <a:lnTo>
                  <a:pt x="1333268" y="168111"/>
                </a:lnTo>
                <a:lnTo>
                  <a:pt x="1343627" y="147450"/>
                </a:lnTo>
                <a:lnTo>
                  <a:pt x="1368795" y="126260"/>
                </a:lnTo>
                <a:lnTo>
                  <a:pt x="1397371" y="107598"/>
                </a:lnTo>
                <a:lnTo>
                  <a:pt x="1417952" y="94519"/>
                </a:lnTo>
                <a:lnTo>
                  <a:pt x="1426342" y="84109"/>
                </a:lnTo>
                <a:lnTo>
                  <a:pt x="1427039" y="73100"/>
                </a:lnTo>
                <a:lnTo>
                  <a:pt x="1427114" y="71908"/>
                </a:lnTo>
                <a:lnTo>
                  <a:pt x="1422025" y="58653"/>
                </a:lnTo>
                <a:lnTo>
                  <a:pt x="1412831" y="45083"/>
                </a:lnTo>
                <a:lnTo>
                  <a:pt x="1523134" y="45083"/>
                </a:lnTo>
                <a:lnTo>
                  <a:pt x="1538097" y="55090"/>
                </a:lnTo>
                <a:lnTo>
                  <a:pt x="1551146" y="66914"/>
                </a:lnTo>
                <a:lnTo>
                  <a:pt x="1450945" y="66914"/>
                </a:lnTo>
                <a:lnTo>
                  <a:pt x="1443828" y="83179"/>
                </a:lnTo>
                <a:lnTo>
                  <a:pt x="1419125" y="103079"/>
                </a:lnTo>
                <a:lnTo>
                  <a:pt x="1389731" y="122452"/>
                </a:lnTo>
                <a:lnTo>
                  <a:pt x="1368544" y="137140"/>
                </a:lnTo>
                <a:lnTo>
                  <a:pt x="1359401" y="148552"/>
                </a:lnTo>
                <a:lnTo>
                  <a:pt x="1358462" y="162280"/>
                </a:lnTo>
                <a:lnTo>
                  <a:pt x="1360417" y="168111"/>
                </a:lnTo>
                <a:close/>
              </a:path>
              <a:path w="1628775" h="348615">
                <a:moveTo>
                  <a:pt x="1619322" y="189942"/>
                </a:moveTo>
                <a:lnTo>
                  <a:pt x="1371394" y="189942"/>
                </a:lnTo>
                <a:lnTo>
                  <a:pt x="1381744" y="169281"/>
                </a:lnTo>
                <a:lnTo>
                  <a:pt x="1406908" y="148088"/>
                </a:lnTo>
                <a:lnTo>
                  <a:pt x="1435482" y="129424"/>
                </a:lnTo>
                <a:lnTo>
                  <a:pt x="1456066" y="116350"/>
                </a:lnTo>
                <a:lnTo>
                  <a:pt x="1464459" y="105936"/>
                </a:lnTo>
                <a:lnTo>
                  <a:pt x="1465182" y="94519"/>
                </a:lnTo>
                <a:lnTo>
                  <a:pt x="1465231" y="93736"/>
                </a:lnTo>
                <a:lnTo>
                  <a:pt x="1460141" y="80483"/>
                </a:lnTo>
                <a:lnTo>
                  <a:pt x="1450945" y="66914"/>
                </a:lnTo>
                <a:lnTo>
                  <a:pt x="1551146" y="66914"/>
                </a:lnTo>
                <a:lnTo>
                  <a:pt x="1563689" y="78278"/>
                </a:lnTo>
                <a:lnTo>
                  <a:pt x="1585584" y="105428"/>
                </a:lnTo>
                <a:lnTo>
                  <a:pt x="1603183" y="136500"/>
                </a:lnTo>
                <a:lnTo>
                  <a:pt x="1615887" y="171453"/>
                </a:lnTo>
                <a:lnTo>
                  <a:pt x="1619322" y="189942"/>
                </a:lnTo>
                <a:close/>
              </a:path>
              <a:path w="1628775" h="348615">
                <a:moveTo>
                  <a:pt x="1623095" y="210247"/>
                </a:moveTo>
                <a:lnTo>
                  <a:pt x="1419660" y="210247"/>
                </a:lnTo>
                <a:lnTo>
                  <a:pt x="1419660" y="196765"/>
                </a:lnTo>
                <a:lnTo>
                  <a:pt x="1620590" y="196765"/>
                </a:lnTo>
                <a:lnTo>
                  <a:pt x="1623095" y="210247"/>
                </a:lnTo>
                <a:close/>
              </a:path>
              <a:path w="1628775" h="348615">
                <a:moveTo>
                  <a:pt x="1209413" y="348075"/>
                </a:moveTo>
                <a:lnTo>
                  <a:pt x="1168844" y="343042"/>
                </a:lnTo>
                <a:lnTo>
                  <a:pt x="1139255" y="329617"/>
                </a:lnTo>
                <a:lnTo>
                  <a:pt x="1121141" y="309768"/>
                </a:lnTo>
                <a:lnTo>
                  <a:pt x="1114993" y="285464"/>
                </a:lnTo>
                <a:lnTo>
                  <a:pt x="1121803" y="261216"/>
                </a:lnTo>
                <a:lnTo>
                  <a:pt x="1141143" y="241502"/>
                </a:lnTo>
                <a:lnTo>
                  <a:pt x="1171375" y="228164"/>
                </a:lnTo>
                <a:lnTo>
                  <a:pt x="1210862" y="223046"/>
                </a:lnTo>
                <a:lnTo>
                  <a:pt x="1228315" y="224245"/>
                </a:lnTo>
                <a:lnTo>
                  <a:pt x="1242755" y="226917"/>
                </a:lnTo>
                <a:lnTo>
                  <a:pt x="1254734" y="229672"/>
                </a:lnTo>
                <a:lnTo>
                  <a:pt x="1264805" y="231122"/>
                </a:lnTo>
                <a:lnTo>
                  <a:pt x="1281556" y="231122"/>
                </a:lnTo>
                <a:lnTo>
                  <a:pt x="1281556" y="232758"/>
                </a:lnTo>
                <a:lnTo>
                  <a:pt x="1217513" y="232758"/>
                </a:lnTo>
                <a:lnTo>
                  <a:pt x="1194481" y="236045"/>
                </a:lnTo>
                <a:lnTo>
                  <a:pt x="1176424" y="246079"/>
                </a:lnTo>
                <a:lnTo>
                  <a:pt x="1164638" y="262629"/>
                </a:lnTo>
                <a:lnTo>
                  <a:pt x="1160422" y="285464"/>
                </a:lnTo>
                <a:lnTo>
                  <a:pt x="1164701" y="306987"/>
                </a:lnTo>
                <a:lnTo>
                  <a:pt x="1176332" y="323245"/>
                </a:lnTo>
                <a:lnTo>
                  <a:pt x="1193506" y="333598"/>
                </a:lnTo>
                <a:lnTo>
                  <a:pt x="1214412" y="337405"/>
                </a:lnTo>
                <a:lnTo>
                  <a:pt x="1262923" y="337405"/>
                </a:lnTo>
                <a:lnTo>
                  <a:pt x="1261214" y="338274"/>
                </a:lnTo>
                <a:lnTo>
                  <a:pt x="1239439" y="345012"/>
                </a:lnTo>
                <a:lnTo>
                  <a:pt x="1209413" y="348075"/>
                </a:lnTo>
                <a:close/>
              </a:path>
              <a:path w="1628775" h="348615">
                <a:moveTo>
                  <a:pt x="1281556" y="231122"/>
                </a:moveTo>
                <a:lnTo>
                  <a:pt x="1272779" y="231122"/>
                </a:lnTo>
                <a:lnTo>
                  <a:pt x="1274196" y="227796"/>
                </a:lnTo>
                <a:lnTo>
                  <a:pt x="1276330" y="224967"/>
                </a:lnTo>
                <a:lnTo>
                  <a:pt x="1281556" y="224967"/>
                </a:lnTo>
                <a:lnTo>
                  <a:pt x="1281556" y="231122"/>
                </a:lnTo>
                <a:close/>
              </a:path>
              <a:path w="1628775" h="348615">
                <a:moveTo>
                  <a:pt x="1281556" y="265558"/>
                </a:moveTo>
                <a:lnTo>
                  <a:pt x="1276071" y="265558"/>
                </a:lnTo>
                <a:lnTo>
                  <a:pt x="1268981" y="251404"/>
                </a:lnTo>
                <a:lnTo>
                  <a:pt x="1256749" y="241188"/>
                </a:lnTo>
                <a:lnTo>
                  <a:pt x="1239538" y="234958"/>
                </a:lnTo>
                <a:lnTo>
                  <a:pt x="1217513" y="232758"/>
                </a:lnTo>
                <a:lnTo>
                  <a:pt x="1281556" y="232758"/>
                </a:lnTo>
                <a:lnTo>
                  <a:pt x="1281556" y="265558"/>
                </a:lnTo>
                <a:close/>
              </a:path>
              <a:path w="1628775" h="348615">
                <a:moveTo>
                  <a:pt x="1262923" y="337405"/>
                </a:moveTo>
                <a:lnTo>
                  <a:pt x="1214412" y="337405"/>
                </a:lnTo>
                <a:lnTo>
                  <a:pt x="1236413" y="335868"/>
                </a:lnTo>
                <a:lnTo>
                  <a:pt x="1253684" y="331247"/>
                </a:lnTo>
                <a:lnTo>
                  <a:pt x="1267454" y="324638"/>
                </a:lnTo>
                <a:lnTo>
                  <a:pt x="1278953" y="317135"/>
                </a:lnTo>
                <a:lnTo>
                  <a:pt x="1278953" y="328473"/>
                </a:lnTo>
                <a:lnTo>
                  <a:pt x="1274474" y="331536"/>
                </a:lnTo>
                <a:lnTo>
                  <a:pt x="1262923" y="337405"/>
                </a:lnTo>
                <a:close/>
              </a:path>
              <a:path w="1628775" h="348615">
                <a:moveTo>
                  <a:pt x="1385052" y="346166"/>
                </a:moveTo>
                <a:lnTo>
                  <a:pt x="1294008" y="346166"/>
                </a:lnTo>
                <a:lnTo>
                  <a:pt x="1294008" y="339566"/>
                </a:lnTo>
                <a:lnTo>
                  <a:pt x="1307193" y="338990"/>
                </a:lnTo>
                <a:lnTo>
                  <a:pt x="1314527" y="336905"/>
                </a:lnTo>
                <a:lnTo>
                  <a:pt x="1317693" y="332243"/>
                </a:lnTo>
                <a:lnTo>
                  <a:pt x="1318374" y="323939"/>
                </a:lnTo>
                <a:lnTo>
                  <a:pt x="1318374" y="248530"/>
                </a:lnTo>
                <a:lnTo>
                  <a:pt x="1317693" y="240178"/>
                </a:lnTo>
                <a:lnTo>
                  <a:pt x="1314526" y="235559"/>
                </a:lnTo>
                <a:lnTo>
                  <a:pt x="1307191" y="233539"/>
                </a:lnTo>
                <a:lnTo>
                  <a:pt x="1294008" y="232982"/>
                </a:lnTo>
                <a:lnTo>
                  <a:pt x="1294008" y="226411"/>
                </a:lnTo>
                <a:lnTo>
                  <a:pt x="1448144" y="226411"/>
                </a:lnTo>
                <a:lnTo>
                  <a:pt x="1451512" y="236556"/>
                </a:lnTo>
                <a:lnTo>
                  <a:pt x="1361395" y="236556"/>
                </a:lnTo>
                <a:lnTo>
                  <a:pt x="1360399" y="236956"/>
                </a:lnTo>
                <a:lnTo>
                  <a:pt x="1360399" y="280249"/>
                </a:lnTo>
                <a:lnTo>
                  <a:pt x="1417831" y="280249"/>
                </a:lnTo>
                <a:lnTo>
                  <a:pt x="1417831" y="289470"/>
                </a:lnTo>
                <a:lnTo>
                  <a:pt x="1360399" y="289470"/>
                </a:lnTo>
                <a:lnTo>
                  <a:pt x="1360399" y="323939"/>
                </a:lnTo>
                <a:lnTo>
                  <a:pt x="1361078" y="332243"/>
                </a:lnTo>
                <a:lnTo>
                  <a:pt x="1364180" y="336905"/>
                </a:lnTo>
                <a:lnTo>
                  <a:pt x="1364288" y="337064"/>
                </a:lnTo>
                <a:lnTo>
                  <a:pt x="1371252" y="338990"/>
                </a:lnTo>
                <a:lnTo>
                  <a:pt x="1367971" y="338990"/>
                </a:lnTo>
                <a:lnTo>
                  <a:pt x="1385052" y="339566"/>
                </a:lnTo>
                <a:lnTo>
                  <a:pt x="1385052" y="346166"/>
                </a:lnTo>
                <a:close/>
              </a:path>
              <a:path w="1628775" h="348615">
                <a:moveTo>
                  <a:pt x="1453661" y="259896"/>
                </a:moveTo>
                <a:lnTo>
                  <a:pt x="1438741" y="246811"/>
                </a:lnTo>
                <a:lnTo>
                  <a:pt x="1422573" y="239837"/>
                </a:lnTo>
                <a:lnTo>
                  <a:pt x="1402666" y="236956"/>
                </a:lnTo>
                <a:lnTo>
                  <a:pt x="1398528" y="236956"/>
                </a:lnTo>
                <a:lnTo>
                  <a:pt x="1379312" y="236556"/>
                </a:lnTo>
                <a:lnTo>
                  <a:pt x="1451512" y="236556"/>
                </a:lnTo>
                <a:lnTo>
                  <a:pt x="1458888" y="258767"/>
                </a:lnTo>
                <a:lnTo>
                  <a:pt x="1453661" y="259896"/>
                </a:lnTo>
                <a:close/>
              </a:path>
              <a:path w="1628775" h="348615">
                <a:moveTo>
                  <a:pt x="1417831" y="280249"/>
                </a:moveTo>
                <a:lnTo>
                  <a:pt x="1369519" y="280249"/>
                </a:lnTo>
                <a:lnTo>
                  <a:pt x="1387404" y="279708"/>
                </a:lnTo>
                <a:lnTo>
                  <a:pt x="1399950" y="276797"/>
                </a:lnTo>
                <a:lnTo>
                  <a:pt x="1407916" y="269591"/>
                </a:lnTo>
                <a:lnTo>
                  <a:pt x="1412058" y="256162"/>
                </a:lnTo>
                <a:lnTo>
                  <a:pt x="1417831" y="256162"/>
                </a:lnTo>
                <a:lnTo>
                  <a:pt x="1417831" y="280249"/>
                </a:lnTo>
                <a:close/>
              </a:path>
              <a:path w="1628775" h="348615">
                <a:moveTo>
                  <a:pt x="1417831" y="311937"/>
                </a:moveTo>
                <a:lnTo>
                  <a:pt x="1412058" y="311937"/>
                </a:lnTo>
                <a:lnTo>
                  <a:pt x="1407144" y="299472"/>
                </a:lnTo>
                <a:lnTo>
                  <a:pt x="1398798" y="292744"/>
                </a:lnTo>
                <a:lnTo>
                  <a:pt x="1386447" y="289995"/>
                </a:lnTo>
                <a:lnTo>
                  <a:pt x="1369519" y="289470"/>
                </a:lnTo>
                <a:lnTo>
                  <a:pt x="1417831" y="289470"/>
                </a:lnTo>
                <a:lnTo>
                  <a:pt x="1417831" y="311937"/>
                </a:lnTo>
                <a:close/>
              </a:path>
              <a:path w="1628775" h="348615">
                <a:moveTo>
                  <a:pt x="1553988" y="346166"/>
                </a:moveTo>
                <a:lnTo>
                  <a:pt x="1462992" y="346166"/>
                </a:lnTo>
                <a:lnTo>
                  <a:pt x="1462992" y="339566"/>
                </a:lnTo>
                <a:lnTo>
                  <a:pt x="1478516" y="338885"/>
                </a:lnTo>
                <a:lnTo>
                  <a:pt x="1476526" y="338885"/>
                </a:lnTo>
                <a:lnTo>
                  <a:pt x="1483706" y="336840"/>
                </a:lnTo>
                <a:lnTo>
                  <a:pt x="1483539" y="336840"/>
                </a:lnTo>
                <a:lnTo>
                  <a:pt x="1486681" y="332133"/>
                </a:lnTo>
                <a:lnTo>
                  <a:pt x="1487359" y="323939"/>
                </a:lnTo>
                <a:lnTo>
                  <a:pt x="1487240" y="247089"/>
                </a:lnTo>
                <a:lnTo>
                  <a:pt x="1486793" y="241641"/>
                </a:lnTo>
                <a:lnTo>
                  <a:pt x="1486666" y="240167"/>
                </a:lnTo>
                <a:lnTo>
                  <a:pt x="1483498" y="235553"/>
                </a:lnTo>
                <a:lnTo>
                  <a:pt x="1476162" y="233533"/>
                </a:lnTo>
                <a:lnTo>
                  <a:pt x="1462992" y="232982"/>
                </a:lnTo>
                <a:lnTo>
                  <a:pt x="1462992" y="226415"/>
                </a:lnTo>
                <a:lnTo>
                  <a:pt x="1549920" y="226415"/>
                </a:lnTo>
                <a:lnTo>
                  <a:pt x="1584212" y="227418"/>
                </a:lnTo>
                <a:lnTo>
                  <a:pt x="1608807" y="231805"/>
                </a:lnTo>
                <a:lnTo>
                  <a:pt x="1615585" y="236304"/>
                </a:lnTo>
                <a:lnTo>
                  <a:pt x="1529448" y="236304"/>
                </a:lnTo>
                <a:lnTo>
                  <a:pt x="1529448" y="282154"/>
                </a:lnTo>
                <a:lnTo>
                  <a:pt x="1615832" y="282154"/>
                </a:lnTo>
                <a:lnTo>
                  <a:pt x="1614234" y="283642"/>
                </a:lnTo>
                <a:lnTo>
                  <a:pt x="1594683" y="289666"/>
                </a:lnTo>
                <a:lnTo>
                  <a:pt x="1565440" y="291647"/>
                </a:lnTo>
                <a:lnTo>
                  <a:pt x="1529448" y="291647"/>
                </a:lnTo>
                <a:lnTo>
                  <a:pt x="1529467" y="323939"/>
                </a:lnTo>
                <a:lnTo>
                  <a:pt x="1530127" y="332133"/>
                </a:lnTo>
                <a:lnTo>
                  <a:pt x="1533305" y="336840"/>
                </a:lnTo>
                <a:lnTo>
                  <a:pt x="1540689" y="338885"/>
                </a:lnTo>
                <a:lnTo>
                  <a:pt x="1553988" y="339330"/>
                </a:lnTo>
                <a:lnTo>
                  <a:pt x="1553988" y="346166"/>
                </a:lnTo>
                <a:close/>
              </a:path>
              <a:path w="1628775" h="348615">
                <a:moveTo>
                  <a:pt x="1615832" y="282154"/>
                </a:moveTo>
                <a:lnTo>
                  <a:pt x="1545224" y="282154"/>
                </a:lnTo>
                <a:lnTo>
                  <a:pt x="1563222" y="281264"/>
                </a:lnTo>
                <a:lnTo>
                  <a:pt x="1576055" y="277867"/>
                </a:lnTo>
                <a:lnTo>
                  <a:pt x="1583741" y="270875"/>
                </a:lnTo>
                <a:lnTo>
                  <a:pt x="1586301" y="259199"/>
                </a:lnTo>
                <a:lnTo>
                  <a:pt x="1583028" y="247089"/>
                </a:lnTo>
                <a:lnTo>
                  <a:pt x="1573927" y="240167"/>
                </a:lnTo>
                <a:lnTo>
                  <a:pt x="1560077" y="237037"/>
                </a:lnTo>
                <a:lnTo>
                  <a:pt x="1542556" y="236304"/>
                </a:lnTo>
                <a:lnTo>
                  <a:pt x="1615585" y="236304"/>
                </a:lnTo>
                <a:lnTo>
                  <a:pt x="1623624" y="241641"/>
                </a:lnTo>
                <a:lnTo>
                  <a:pt x="1628580" y="258991"/>
                </a:lnTo>
                <a:lnTo>
                  <a:pt x="1625174" y="273457"/>
                </a:lnTo>
                <a:lnTo>
                  <a:pt x="1615832" y="282154"/>
                </a:lnTo>
                <a:close/>
              </a:path>
              <a:path w="1628775" h="348615">
                <a:moveTo>
                  <a:pt x="445885" y="208947"/>
                </a:moveTo>
                <a:lnTo>
                  <a:pt x="437738" y="197533"/>
                </a:lnTo>
                <a:lnTo>
                  <a:pt x="425454" y="175028"/>
                </a:lnTo>
                <a:lnTo>
                  <a:pt x="422955" y="170380"/>
                </a:lnTo>
                <a:lnTo>
                  <a:pt x="416227" y="139065"/>
                </a:lnTo>
                <a:lnTo>
                  <a:pt x="416136" y="138642"/>
                </a:lnTo>
                <a:lnTo>
                  <a:pt x="431732" y="112776"/>
                </a:lnTo>
                <a:lnTo>
                  <a:pt x="517449" y="57141"/>
                </a:lnTo>
                <a:lnTo>
                  <a:pt x="523786" y="52582"/>
                </a:lnTo>
                <a:lnTo>
                  <a:pt x="536836" y="40270"/>
                </a:lnTo>
                <a:lnTo>
                  <a:pt x="547657" y="22248"/>
                </a:lnTo>
                <a:lnTo>
                  <a:pt x="547309" y="561"/>
                </a:lnTo>
                <a:lnTo>
                  <a:pt x="555452" y="11977"/>
                </a:lnTo>
                <a:lnTo>
                  <a:pt x="570203" y="39019"/>
                </a:lnTo>
                <a:lnTo>
                  <a:pt x="577042" y="70877"/>
                </a:lnTo>
                <a:lnTo>
                  <a:pt x="561449" y="96740"/>
                </a:lnTo>
                <a:lnTo>
                  <a:pt x="475736" y="152375"/>
                </a:lnTo>
                <a:lnTo>
                  <a:pt x="469400" y="156934"/>
                </a:lnTo>
                <a:lnTo>
                  <a:pt x="456352" y="169246"/>
                </a:lnTo>
                <a:lnTo>
                  <a:pt x="445533" y="187266"/>
                </a:lnTo>
                <a:lnTo>
                  <a:pt x="445885" y="208947"/>
                </a:lnTo>
                <a:close/>
              </a:path>
              <a:path w="1628775" h="348615">
                <a:moveTo>
                  <a:pt x="54893" y="266767"/>
                </a:moveTo>
                <a:lnTo>
                  <a:pt x="0" y="266767"/>
                </a:lnTo>
                <a:lnTo>
                  <a:pt x="40121" y="80180"/>
                </a:lnTo>
                <a:lnTo>
                  <a:pt x="193034" y="80180"/>
                </a:lnTo>
                <a:lnTo>
                  <a:pt x="184476" y="119983"/>
                </a:lnTo>
                <a:lnTo>
                  <a:pt x="86453" y="119983"/>
                </a:lnTo>
                <a:lnTo>
                  <a:pt x="78118" y="158746"/>
                </a:lnTo>
                <a:lnTo>
                  <a:pt x="170656" y="158746"/>
                </a:lnTo>
                <a:lnTo>
                  <a:pt x="162512" y="196626"/>
                </a:lnTo>
                <a:lnTo>
                  <a:pt x="162434" y="196989"/>
                </a:lnTo>
                <a:lnTo>
                  <a:pt x="69896" y="196989"/>
                </a:lnTo>
                <a:lnTo>
                  <a:pt x="54893" y="266767"/>
                </a:lnTo>
                <a:close/>
              </a:path>
              <a:path w="1628775" h="348615">
                <a:moveTo>
                  <a:pt x="238058" y="266767"/>
                </a:moveTo>
                <a:lnTo>
                  <a:pt x="183165" y="266767"/>
                </a:lnTo>
                <a:lnTo>
                  <a:pt x="223286" y="80180"/>
                </a:lnTo>
                <a:lnTo>
                  <a:pt x="328629" y="80180"/>
                </a:lnTo>
                <a:lnTo>
                  <a:pt x="357330" y="83755"/>
                </a:lnTo>
                <a:lnTo>
                  <a:pt x="378488" y="94818"/>
                </a:lnTo>
                <a:lnTo>
                  <a:pt x="389984" y="113874"/>
                </a:lnTo>
                <a:lnTo>
                  <a:pt x="389958" y="116362"/>
                </a:lnTo>
                <a:lnTo>
                  <a:pt x="270395" y="116362"/>
                </a:lnTo>
                <a:lnTo>
                  <a:pt x="260060" y="164433"/>
                </a:lnTo>
                <a:lnTo>
                  <a:pt x="380525" y="164433"/>
                </a:lnTo>
                <a:lnTo>
                  <a:pt x="379707" y="166482"/>
                </a:lnTo>
                <a:lnTo>
                  <a:pt x="361332" y="185066"/>
                </a:lnTo>
                <a:lnTo>
                  <a:pt x="333832" y="196626"/>
                </a:lnTo>
                <a:lnTo>
                  <a:pt x="296466" y="200603"/>
                </a:lnTo>
                <a:lnTo>
                  <a:pt x="252292" y="200603"/>
                </a:lnTo>
                <a:lnTo>
                  <a:pt x="238058" y="266767"/>
                </a:lnTo>
                <a:close/>
              </a:path>
              <a:path w="1628775" h="348615">
                <a:moveTo>
                  <a:pt x="676908" y="266767"/>
                </a:moveTo>
                <a:lnTo>
                  <a:pt x="565554" y="266767"/>
                </a:lnTo>
                <a:lnTo>
                  <a:pt x="605660" y="80180"/>
                </a:lnTo>
                <a:lnTo>
                  <a:pt x="716763" y="80180"/>
                </a:lnTo>
                <a:lnTo>
                  <a:pt x="748094" y="84025"/>
                </a:lnTo>
                <a:lnTo>
                  <a:pt x="767711" y="94267"/>
                </a:lnTo>
                <a:lnTo>
                  <a:pt x="776961" y="108968"/>
                </a:lnTo>
                <a:lnTo>
                  <a:pt x="777040" y="114813"/>
                </a:lnTo>
                <a:lnTo>
                  <a:pt x="651550" y="114813"/>
                </a:lnTo>
                <a:lnTo>
                  <a:pt x="642599" y="156425"/>
                </a:lnTo>
                <a:lnTo>
                  <a:pt x="756348" y="156425"/>
                </a:lnTo>
                <a:lnTo>
                  <a:pt x="745682" y="163510"/>
                </a:lnTo>
                <a:lnTo>
                  <a:pt x="727818" y="169864"/>
                </a:lnTo>
                <a:lnTo>
                  <a:pt x="727693" y="170380"/>
                </a:lnTo>
                <a:lnTo>
                  <a:pt x="746558" y="175028"/>
                </a:lnTo>
                <a:lnTo>
                  <a:pt x="759678" y="184524"/>
                </a:lnTo>
                <a:lnTo>
                  <a:pt x="762179" y="189493"/>
                </a:lnTo>
                <a:lnTo>
                  <a:pt x="635491" y="189493"/>
                </a:lnTo>
                <a:lnTo>
                  <a:pt x="626322" y="232134"/>
                </a:lnTo>
                <a:lnTo>
                  <a:pt x="758978" y="232134"/>
                </a:lnTo>
                <a:lnTo>
                  <a:pt x="758449" y="233404"/>
                </a:lnTo>
                <a:lnTo>
                  <a:pt x="742007" y="250162"/>
                </a:lnTo>
                <a:lnTo>
                  <a:pt x="715362" y="262172"/>
                </a:lnTo>
                <a:lnTo>
                  <a:pt x="676908" y="266767"/>
                </a:lnTo>
                <a:close/>
              </a:path>
              <a:path w="1628775" h="348615">
                <a:moveTo>
                  <a:pt x="756348" y="156425"/>
                </a:moveTo>
                <a:lnTo>
                  <a:pt x="676847" y="156425"/>
                </a:lnTo>
                <a:lnTo>
                  <a:pt x="692878" y="155189"/>
                </a:lnTo>
                <a:lnTo>
                  <a:pt x="705442" y="151383"/>
                </a:lnTo>
                <a:lnTo>
                  <a:pt x="714179" y="144865"/>
                </a:lnTo>
                <a:lnTo>
                  <a:pt x="718726" y="135491"/>
                </a:lnTo>
                <a:lnTo>
                  <a:pt x="718659" y="125718"/>
                </a:lnTo>
                <a:lnTo>
                  <a:pt x="713671" y="119337"/>
                </a:lnTo>
                <a:lnTo>
                  <a:pt x="704087" y="115863"/>
                </a:lnTo>
                <a:lnTo>
                  <a:pt x="690235" y="114813"/>
                </a:lnTo>
                <a:lnTo>
                  <a:pt x="777040" y="114813"/>
                </a:lnTo>
                <a:lnTo>
                  <a:pt x="777144" y="122501"/>
                </a:lnTo>
                <a:lnTo>
                  <a:pt x="777194" y="126186"/>
                </a:lnTo>
                <a:lnTo>
                  <a:pt x="771151" y="141117"/>
                </a:lnTo>
                <a:lnTo>
                  <a:pt x="760387" y="153743"/>
                </a:lnTo>
                <a:lnTo>
                  <a:pt x="756348" y="156425"/>
                </a:lnTo>
                <a:close/>
              </a:path>
              <a:path w="1628775" h="348615">
                <a:moveTo>
                  <a:pt x="380525" y="164433"/>
                </a:moveTo>
                <a:lnTo>
                  <a:pt x="293782" y="164433"/>
                </a:lnTo>
                <a:lnTo>
                  <a:pt x="308124" y="163334"/>
                </a:lnTo>
                <a:lnTo>
                  <a:pt x="319839" y="159521"/>
                </a:lnTo>
                <a:lnTo>
                  <a:pt x="328430" y="152220"/>
                </a:lnTo>
                <a:lnTo>
                  <a:pt x="333402" y="140658"/>
                </a:lnTo>
                <a:lnTo>
                  <a:pt x="333695" y="130100"/>
                </a:lnTo>
                <a:lnTo>
                  <a:pt x="329502" y="122501"/>
                </a:lnTo>
                <a:lnTo>
                  <a:pt x="320983" y="117906"/>
                </a:lnTo>
                <a:lnTo>
                  <a:pt x="308299" y="116362"/>
                </a:lnTo>
                <a:lnTo>
                  <a:pt x="389958" y="116362"/>
                </a:lnTo>
                <a:lnTo>
                  <a:pt x="389857" y="126186"/>
                </a:lnTo>
                <a:lnTo>
                  <a:pt x="389761" y="135491"/>
                </a:lnTo>
                <a:lnTo>
                  <a:pt x="389700" y="141430"/>
                </a:lnTo>
                <a:lnTo>
                  <a:pt x="380525" y="164433"/>
                </a:lnTo>
                <a:close/>
              </a:path>
              <a:path w="1628775" h="348615">
                <a:moveTo>
                  <a:pt x="417050" y="347450"/>
                </a:moveTo>
                <a:lnTo>
                  <a:pt x="408902" y="336037"/>
                </a:lnTo>
                <a:lnTo>
                  <a:pt x="394144" y="309000"/>
                </a:lnTo>
                <a:lnTo>
                  <a:pt x="387301" y="277147"/>
                </a:lnTo>
                <a:lnTo>
                  <a:pt x="402897" y="251283"/>
                </a:lnTo>
                <a:lnTo>
                  <a:pt x="488622" y="195644"/>
                </a:lnTo>
                <a:lnTo>
                  <a:pt x="494957" y="191085"/>
                </a:lnTo>
                <a:lnTo>
                  <a:pt x="508004" y="178771"/>
                </a:lnTo>
                <a:lnTo>
                  <a:pt x="518820" y="160748"/>
                </a:lnTo>
                <a:lnTo>
                  <a:pt x="518800" y="159521"/>
                </a:lnTo>
                <a:lnTo>
                  <a:pt x="518683" y="152375"/>
                </a:lnTo>
                <a:lnTo>
                  <a:pt x="518560" y="144865"/>
                </a:lnTo>
                <a:lnTo>
                  <a:pt x="518465" y="139065"/>
                </a:lnTo>
                <a:lnTo>
                  <a:pt x="526612" y="150479"/>
                </a:lnTo>
                <a:lnTo>
                  <a:pt x="541368" y="177518"/>
                </a:lnTo>
                <a:lnTo>
                  <a:pt x="548119" y="208947"/>
                </a:lnTo>
                <a:lnTo>
                  <a:pt x="548211" y="209375"/>
                </a:lnTo>
                <a:lnTo>
                  <a:pt x="532614" y="235244"/>
                </a:lnTo>
                <a:lnTo>
                  <a:pt x="446901" y="290883"/>
                </a:lnTo>
                <a:lnTo>
                  <a:pt x="440565" y="295440"/>
                </a:lnTo>
                <a:lnTo>
                  <a:pt x="427518" y="307749"/>
                </a:lnTo>
                <a:lnTo>
                  <a:pt x="416700" y="325767"/>
                </a:lnTo>
                <a:lnTo>
                  <a:pt x="417050" y="347450"/>
                </a:lnTo>
                <a:close/>
              </a:path>
              <a:path w="1628775" h="348615">
                <a:moveTo>
                  <a:pt x="758978" y="232134"/>
                </a:moveTo>
                <a:lnTo>
                  <a:pt x="675467" y="232134"/>
                </a:lnTo>
                <a:lnTo>
                  <a:pt x="687736" y="231150"/>
                </a:lnTo>
                <a:lnTo>
                  <a:pt x="698172" y="227743"/>
                </a:lnTo>
                <a:lnTo>
                  <a:pt x="706042" y="221236"/>
                </a:lnTo>
                <a:lnTo>
                  <a:pt x="710609" y="210948"/>
                </a:lnTo>
                <a:lnTo>
                  <a:pt x="710274" y="201055"/>
                </a:lnTo>
                <a:lnTo>
                  <a:pt x="705273" y="194407"/>
                </a:lnTo>
                <a:lnTo>
                  <a:pt x="697099" y="190665"/>
                </a:lnTo>
                <a:lnTo>
                  <a:pt x="687243" y="189493"/>
                </a:lnTo>
                <a:lnTo>
                  <a:pt x="762179" y="189493"/>
                </a:lnTo>
                <a:lnTo>
                  <a:pt x="766457" y="197994"/>
                </a:lnTo>
                <a:lnTo>
                  <a:pt x="766331" y="210948"/>
                </a:lnTo>
                <a:lnTo>
                  <a:pt x="766296" y="214562"/>
                </a:lnTo>
                <a:lnTo>
                  <a:pt x="758978" y="232134"/>
                </a:lnTo>
                <a:close/>
              </a:path>
              <a:path w="1628775" h="348615">
                <a:moveTo>
                  <a:pt x="950603" y="347450"/>
                </a:moveTo>
                <a:lnTo>
                  <a:pt x="942507" y="347450"/>
                </a:lnTo>
                <a:lnTo>
                  <a:pt x="942507" y="561"/>
                </a:lnTo>
                <a:lnTo>
                  <a:pt x="950603" y="561"/>
                </a:lnTo>
                <a:lnTo>
                  <a:pt x="950603" y="347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9246" y="1540638"/>
            <a:ext cx="4135120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b="1" dirty="0" smtClean="0">
                <a:solidFill>
                  <a:srgbClr val="004890"/>
                </a:solidFill>
                <a:latin typeface="Arial"/>
                <a:cs typeface="Arial"/>
              </a:rPr>
              <a:t>절반 이상의 재무설계사</a:t>
            </a:r>
            <a:r>
              <a:rPr lang="en-US" altLang="ko-KR" sz="2400" b="1" dirty="0" smtClean="0">
                <a:solidFill>
                  <a:srgbClr val="004890"/>
                </a:solidFill>
                <a:latin typeface="Arial"/>
                <a:cs typeface="Arial"/>
              </a:rPr>
              <a:t>,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004890"/>
                </a:solidFill>
                <a:latin typeface="Arial"/>
                <a:cs typeface="Arial"/>
              </a:rPr>
              <a:t>AI</a:t>
            </a:r>
            <a:r>
              <a:rPr lang="ko-KR" altLang="en-US" sz="2400" b="1" dirty="0" smtClean="0">
                <a:solidFill>
                  <a:srgbClr val="004890"/>
                </a:solidFill>
                <a:latin typeface="Arial"/>
                <a:cs typeface="Arial"/>
              </a:rPr>
              <a:t>가 재무설계 교육 및 인증 체계에 중대한 변화를 가져올 것으로 전망</a:t>
            </a:r>
            <a:endParaRPr lang="en-US" sz="2400" b="1" dirty="0" smtClean="0">
              <a:solidFill>
                <a:srgbClr val="004890"/>
              </a:solidFill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29408" y="1346409"/>
            <a:ext cx="3899535" cy="3899535"/>
            <a:chOff x="6629408" y="1346409"/>
            <a:chExt cx="3899535" cy="3899535"/>
          </a:xfrm>
        </p:grpSpPr>
        <p:sp>
          <p:nvSpPr>
            <p:cNvPr id="7" name="object 7"/>
            <p:cNvSpPr/>
            <p:nvPr/>
          </p:nvSpPr>
          <p:spPr>
            <a:xfrm>
              <a:off x="8578915" y="1346409"/>
              <a:ext cx="1950085" cy="1950085"/>
            </a:xfrm>
            <a:custGeom>
              <a:avLst/>
              <a:gdLst/>
              <a:ahLst/>
              <a:cxnLst/>
              <a:rect l="l" t="t" r="r" b="b"/>
              <a:pathLst>
                <a:path w="1950084" h="1950085">
                  <a:moveTo>
                    <a:pt x="0" y="0"/>
                  </a:moveTo>
                  <a:lnTo>
                    <a:pt x="0" y="1949526"/>
                  </a:lnTo>
                  <a:lnTo>
                    <a:pt x="1949526" y="1949526"/>
                  </a:lnTo>
                  <a:lnTo>
                    <a:pt x="1948945" y="1901454"/>
                  </a:lnTo>
                  <a:lnTo>
                    <a:pt x="1947210" y="1853668"/>
                  </a:lnTo>
                  <a:lnTo>
                    <a:pt x="1944336" y="1806181"/>
                  </a:lnTo>
                  <a:lnTo>
                    <a:pt x="1940335" y="1759007"/>
                  </a:lnTo>
                  <a:lnTo>
                    <a:pt x="1935221" y="1712159"/>
                  </a:lnTo>
                  <a:lnTo>
                    <a:pt x="1929007" y="1665650"/>
                  </a:lnTo>
                  <a:lnTo>
                    <a:pt x="1921706" y="1619493"/>
                  </a:lnTo>
                  <a:lnTo>
                    <a:pt x="1913332" y="1573703"/>
                  </a:lnTo>
                  <a:lnTo>
                    <a:pt x="1903899" y="1528291"/>
                  </a:lnTo>
                  <a:lnTo>
                    <a:pt x="1893419" y="1483272"/>
                  </a:lnTo>
                  <a:lnTo>
                    <a:pt x="1881905" y="1438660"/>
                  </a:lnTo>
                  <a:lnTo>
                    <a:pt x="1869372" y="1394466"/>
                  </a:lnTo>
                  <a:lnTo>
                    <a:pt x="1855832" y="1350705"/>
                  </a:lnTo>
                  <a:lnTo>
                    <a:pt x="1841299" y="1307390"/>
                  </a:lnTo>
                  <a:lnTo>
                    <a:pt x="1825787" y="1264534"/>
                  </a:lnTo>
                  <a:lnTo>
                    <a:pt x="1809308" y="1222151"/>
                  </a:lnTo>
                  <a:lnTo>
                    <a:pt x="1791876" y="1180254"/>
                  </a:lnTo>
                  <a:lnTo>
                    <a:pt x="1773504" y="1138857"/>
                  </a:lnTo>
                  <a:lnTo>
                    <a:pt x="1754205" y="1097972"/>
                  </a:lnTo>
                  <a:lnTo>
                    <a:pt x="1733994" y="1057613"/>
                  </a:lnTo>
                  <a:lnTo>
                    <a:pt x="1712883" y="1017793"/>
                  </a:lnTo>
                  <a:lnTo>
                    <a:pt x="1690885" y="978526"/>
                  </a:lnTo>
                  <a:lnTo>
                    <a:pt x="1668015" y="939826"/>
                  </a:lnTo>
                  <a:lnTo>
                    <a:pt x="1644285" y="901704"/>
                  </a:lnTo>
                  <a:lnTo>
                    <a:pt x="1619708" y="864176"/>
                  </a:lnTo>
                  <a:lnTo>
                    <a:pt x="1594299" y="827254"/>
                  </a:lnTo>
                  <a:lnTo>
                    <a:pt x="1568069" y="790951"/>
                  </a:lnTo>
                  <a:lnTo>
                    <a:pt x="1541034" y="755280"/>
                  </a:lnTo>
                  <a:lnTo>
                    <a:pt x="1513205" y="720256"/>
                  </a:lnTo>
                  <a:lnTo>
                    <a:pt x="1484597" y="685892"/>
                  </a:lnTo>
                  <a:lnTo>
                    <a:pt x="1455223" y="652200"/>
                  </a:lnTo>
                  <a:lnTo>
                    <a:pt x="1425096" y="619195"/>
                  </a:lnTo>
                  <a:lnTo>
                    <a:pt x="1394229" y="586889"/>
                  </a:lnTo>
                  <a:lnTo>
                    <a:pt x="1362636" y="555296"/>
                  </a:lnTo>
                  <a:lnTo>
                    <a:pt x="1330330" y="524429"/>
                  </a:lnTo>
                  <a:lnTo>
                    <a:pt x="1297325" y="494302"/>
                  </a:lnTo>
                  <a:lnTo>
                    <a:pt x="1263633" y="464928"/>
                  </a:lnTo>
                  <a:lnTo>
                    <a:pt x="1229269" y="436320"/>
                  </a:lnTo>
                  <a:lnTo>
                    <a:pt x="1194245" y="408491"/>
                  </a:lnTo>
                  <a:lnTo>
                    <a:pt x="1158575" y="381456"/>
                  </a:lnTo>
                  <a:lnTo>
                    <a:pt x="1122272" y="355227"/>
                  </a:lnTo>
                  <a:lnTo>
                    <a:pt x="1085349" y="329817"/>
                  </a:lnTo>
                  <a:lnTo>
                    <a:pt x="1047821" y="305241"/>
                  </a:lnTo>
                  <a:lnTo>
                    <a:pt x="1009699" y="281510"/>
                  </a:lnTo>
                  <a:lnTo>
                    <a:pt x="970999" y="258640"/>
                  </a:lnTo>
                  <a:lnTo>
                    <a:pt x="931732" y="236642"/>
                  </a:lnTo>
                  <a:lnTo>
                    <a:pt x="891912" y="215531"/>
                  </a:lnTo>
                  <a:lnTo>
                    <a:pt x="851554" y="195320"/>
                  </a:lnTo>
                  <a:lnTo>
                    <a:pt x="810669" y="176022"/>
                  </a:lnTo>
                  <a:lnTo>
                    <a:pt x="769271" y="157650"/>
                  </a:lnTo>
                  <a:lnTo>
                    <a:pt x="727374" y="140217"/>
                  </a:lnTo>
                  <a:lnTo>
                    <a:pt x="684991" y="123738"/>
                  </a:lnTo>
                  <a:lnTo>
                    <a:pt x="642135" y="108226"/>
                  </a:lnTo>
                  <a:lnTo>
                    <a:pt x="598820" y="93693"/>
                  </a:lnTo>
                  <a:lnTo>
                    <a:pt x="555059" y="80153"/>
                  </a:lnTo>
                  <a:lnTo>
                    <a:pt x="510866" y="67620"/>
                  </a:lnTo>
                  <a:lnTo>
                    <a:pt x="466253" y="56107"/>
                  </a:lnTo>
                  <a:lnTo>
                    <a:pt x="421234" y="45626"/>
                  </a:lnTo>
                  <a:lnTo>
                    <a:pt x="375823" y="36193"/>
                  </a:lnTo>
                  <a:lnTo>
                    <a:pt x="330032" y="27819"/>
                  </a:lnTo>
                  <a:lnTo>
                    <a:pt x="283875" y="20518"/>
                  </a:lnTo>
                  <a:lnTo>
                    <a:pt x="237366" y="14304"/>
                  </a:lnTo>
                  <a:lnTo>
                    <a:pt x="190518" y="9190"/>
                  </a:lnTo>
                  <a:lnTo>
                    <a:pt x="143344" y="5189"/>
                  </a:lnTo>
                  <a:lnTo>
                    <a:pt x="95857" y="2315"/>
                  </a:lnTo>
                  <a:lnTo>
                    <a:pt x="48071" y="5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36246" y="3295935"/>
              <a:ext cx="3192780" cy="1950085"/>
            </a:xfrm>
            <a:custGeom>
              <a:avLst/>
              <a:gdLst/>
              <a:ahLst/>
              <a:cxnLst/>
              <a:rect l="l" t="t" r="r" b="b"/>
              <a:pathLst>
                <a:path w="3192779" h="1950085">
                  <a:moveTo>
                    <a:pt x="3192195" y="0"/>
                  </a:moveTo>
                  <a:lnTo>
                    <a:pt x="1242669" y="0"/>
                  </a:lnTo>
                  <a:lnTo>
                    <a:pt x="0" y="1502130"/>
                  </a:lnTo>
                  <a:lnTo>
                    <a:pt x="39204" y="1533721"/>
                  </a:lnTo>
                  <a:lnTo>
                    <a:pt x="79125" y="1564225"/>
                  </a:lnTo>
                  <a:lnTo>
                    <a:pt x="119740" y="1593635"/>
                  </a:lnTo>
                  <a:lnTo>
                    <a:pt x="161026" y="1621942"/>
                  </a:lnTo>
                  <a:lnTo>
                    <a:pt x="202960" y="1649139"/>
                  </a:lnTo>
                  <a:lnTo>
                    <a:pt x="245519" y="1675215"/>
                  </a:lnTo>
                  <a:lnTo>
                    <a:pt x="288679" y="1700164"/>
                  </a:lnTo>
                  <a:lnTo>
                    <a:pt x="332418" y="1723977"/>
                  </a:lnTo>
                  <a:lnTo>
                    <a:pt x="376713" y="1746646"/>
                  </a:lnTo>
                  <a:lnTo>
                    <a:pt x="421539" y="1768161"/>
                  </a:lnTo>
                  <a:lnTo>
                    <a:pt x="466875" y="1788516"/>
                  </a:lnTo>
                  <a:lnTo>
                    <a:pt x="512697" y="1807702"/>
                  </a:lnTo>
                  <a:lnTo>
                    <a:pt x="558982" y="1825710"/>
                  </a:lnTo>
                  <a:lnTo>
                    <a:pt x="605707" y="1842532"/>
                  </a:lnTo>
                  <a:lnTo>
                    <a:pt x="652850" y="1858160"/>
                  </a:lnTo>
                  <a:lnTo>
                    <a:pt x="700385" y="1872586"/>
                  </a:lnTo>
                  <a:lnTo>
                    <a:pt x="748292" y="1885801"/>
                  </a:lnTo>
                  <a:lnTo>
                    <a:pt x="796546" y="1897796"/>
                  </a:lnTo>
                  <a:lnTo>
                    <a:pt x="845125" y="1908564"/>
                  </a:lnTo>
                  <a:lnTo>
                    <a:pt x="894005" y="1918097"/>
                  </a:lnTo>
                  <a:lnTo>
                    <a:pt x="943164" y="1926385"/>
                  </a:lnTo>
                  <a:lnTo>
                    <a:pt x="992578" y="1933421"/>
                  </a:lnTo>
                  <a:lnTo>
                    <a:pt x="1042224" y="1939197"/>
                  </a:lnTo>
                  <a:lnTo>
                    <a:pt x="1092080" y="1943703"/>
                  </a:lnTo>
                  <a:lnTo>
                    <a:pt x="1142121" y="1946932"/>
                  </a:lnTo>
                  <a:lnTo>
                    <a:pt x="1192325" y="1948876"/>
                  </a:lnTo>
                  <a:lnTo>
                    <a:pt x="1242669" y="1949526"/>
                  </a:lnTo>
                  <a:lnTo>
                    <a:pt x="1290741" y="1948945"/>
                  </a:lnTo>
                  <a:lnTo>
                    <a:pt x="1338527" y="1947210"/>
                  </a:lnTo>
                  <a:lnTo>
                    <a:pt x="1386013" y="1944336"/>
                  </a:lnTo>
                  <a:lnTo>
                    <a:pt x="1433187" y="1940335"/>
                  </a:lnTo>
                  <a:lnTo>
                    <a:pt x="1480036" y="1935221"/>
                  </a:lnTo>
                  <a:lnTo>
                    <a:pt x="1526545" y="1929007"/>
                  </a:lnTo>
                  <a:lnTo>
                    <a:pt x="1572701" y="1921706"/>
                  </a:lnTo>
                  <a:lnTo>
                    <a:pt x="1618492" y="1913332"/>
                  </a:lnTo>
                  <a:lnTo>
                    <a:pt x="1663904" y="1903899"/>
                  </a:lnTo>
                  <a:lnTo>
                    <a:pt x="1708922" y="1893419"/>
                  </a:lnTo>
                  <a:lnTo>
                    <a:pt x="1753535" y="1881905"/>
                  </a:lnTo>
                  <a:lnTo>
                    <a:pt x="1797729" y="1869372"/>
                  </a:lnTo>
                  <a:lnTo>
                    <a:pt x="1841490" y="1855832"/>
                  </a:lnTo>
                  <a:lnTo>
                    <a:pt x="1884805" y="1841299"/>
                  </a:lnTo>
                  <a:lnTo>
                    <a:pt x="1927660" y="1825787"/>
                  </a:lnTo>
                  <a:lnTo>
                    <a:pt x="1970043" y="1809308"/>
                  </a:lnTo>
                  <a:lnTo>
                    <a:pt x="2011941" y="1791876"/>
                  </a:lnTo>
                  <a:lnTo>
                    <a:pt x="2053338" y="1773504"/>
                  </a:lnTo>
                  <a:lnTo>
                    <a:pt x="2094223" y="1754205"/>
                  </a:lnTo>
                  <a:lnTo>
                    <a:pt x="2134582" y="1733994"/>
                  </a:lnTo>
                  <a:lnTo>
                    <a:pt x="2174402" y="1712883"/>
                  </a:lnTo>
                  <a:lnTo>
                    <a:pt x="2213668" y="1690885"/>
                  </a:lnTo>
                  <a:lnTo>
                    <a:pt x="2252369" y="1668015"/>
                  </a:lnTo>
                  <a:lnTo>
                    <a:pt x="2290490" y="1644285"/>
                  </a:lnTo>
                  <a:lnTo>
                    <a:pt x="2328019" y="1619708"/>
                  </a:lnTo>
                  <a:lnTo>
                    <a:pt x="2364941" y="1594299"/>
                  </a:lnTo>
                  <a:lnTo>
                    <a:pt x="2401244" y="1568069"/>
                  </a:lnTo>
                  <a:lnTo>
                    <a:pt x="2436914" y="1541034"/>
                  </a:lnTo>
                  <a:lnTo>
                    <a:pt x="2471938" y="1513205"/>
                  </a:lnTo>
                  <a:lnTo>
                    <a:pt x="2506303" y="1484597"/>
                  </a:lnTo>
                  <a:lnTo>
                    <a:pt x="2539994" y="1455223"/>
                  </a:lnTo>
                  <a:lnTo>
                    <a:pt x="2573000" y="1425096"/>
                  </a:lnTo>
                  <a:lnTo>
                    <a:pt x="2605306" y="1394229"/>
                  </a:lnTo>
                  <a:lnTo>
                    <a:pt x="2636899" y="1362636"/>
                  </a:lnTo>
                  <a:lnTo>
                    <a:pt x="2667766" y="1330330"/>
                  </a:lnTo>
                  <a:lnTo>
                    <a:pt x="2697893" y="1297325"/>
                  </a:lnTo>
                  <a:lnTo>
                    <a:pt x="2727267" y="1263633"/>
                  </a:lnTo>
                  <a:lnTo>
                    <a:pt x="2755875" y="1229269"/>
                  </a:lnTo>
                  <a:lnTo>
                    <a:pt x="2783704" y="1194245"/>
                  </a:lnTo>
                  <a:lnTo>
                    <a:pt x="2810739" y="1158575"/>
                  </a:lnTo>
                  <a:lnTo>
                    <a:pt x="2836968" y="1122272"/>
                  </a:lnTo>
                  <a:lnTo>
                    <a:pt x="2862378" y="1085349"/>
                  </a:lnTo>
                  <a:lnTo>
                    <a:pt x="2886954" y="1047821"/>
                  </a:lnTo>
                  <a:lnTo>
                    <a:pt x="2910684" y="1009699"/>
                  </a:lnTo>
                  <a:lnTo>
                    <a:pt x="2933555" y="970999"/>
                  </a:lnTo>
                  <a:lnTo>
                    <a:pt x="2955552" y="931732"/>
                  </a:lnTo>
                  <a:lnTo>
                    <a:pt x="2976664" y="891912"/>
                  </a:lnTo>
                  <a:lnTo>
                    <a:pt x="2996875" y="851554"/>
                  </a:lnTo>
                  <a:lnTo>
                    <a:pt x="3016173" y="810669"/>
                  </a:lnTo>
                  <a:lnTo>
                    <a:pt x="3034545" y="769271"/>
                  </a:lnTo>
                  <a:lnTo>
                    <a:pt x="3051977" y="727374"/>
                  </a:lnTo>
                  <a:lnTo>
                    <a:pt x="3068456" y="684991"/>
                  </a:lnTo>
                  <a:lnTo>
                    <a:pt x="3083969" y="642135"/>
                  </a:lnTo>
                  <a:lnTo>
                    <a:pt x="3098502" y="598820"/>
                  </a:lnTo>
                  <a:lnTo>
                    <a:pt x="3112042" y="555059"/>
                  </a:lnTo>
                  <a:lnTo>
                    <a:pt x="3124575" y="510866"/>
                  </a:lnTo>
                  <a:lnTo>
                    <a:pt x="3136088" y="466253"/>
                  </a:lnTo>
                  <a:lnTo>
                    <a:pt x="3146568" y="421234"/>
                  </a:lnTo>
                  <a:lnTo>
                    <a:pt x="3156002" y="375823"/>
                  </a:lnTo>
                  <a:lnTo>
                    <a:pt x="3164376" y="330032"/>
                  </a:lnTo>
                  <a:lnTo>
                    <a:pt x="3171676" y="283875"/>
                  </a:lnTo>
                  <a:lnTo>
                    <a:pt x="3177890" y="237366"/>
                  </a:lnTo>
                  <a:lnTo>
                    <a:pt x="3183005" y="190518"/>
                  </a:lnTo>
                  <a:lnTo>
                    <a:pt x="3187006" y="143344"/>
                  </a:lnTo>
                  <a:lnTo>
                    <a:pt x="3189880" y="95857"/>
                  </a:lnTo>
                  <a:lnTo>
                    <a:pt x="3191614" y="48071"/>
                  </a:lnTo>
                  <a:lnTo>
                    <a:pt x="3192195" y="0"/>
                  </a:lnTo>
                  <a:close/>
                </a:path>
              </a:pathLst>
            </a:custGeom>
            <a:solidFill>
              <a:srgbClr val="00B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9408" y="1587552"/>
              <a:ext cx="1950085" cy="3210560"/>
            </a:xfrm>
            <a:custGeom>
              <a:avLst/>
              <a:gdLst/>
              <a:ahLst/>
              <a:cxnLst/>
              <a:rect l="l" t="t" r="r" b="b"/>
              <a:pathLst>
                <a:path w="1950084" h="3210560">
                  <a:moveTo>
                    <a:pt x="1010313" y="0"/>
                  </a:moveTo>
                  <a:lnTo>
                    <a:pt x="967577" y="24201"/>
                  </a:lnTo>
                  <a:lnTo>
                    <a:pt x="925507" y="49444"/>
                  </a:lnTo>
                  <a:lnTo>
                    <a:pt x="884122" y="75715"/>
                  </a:lnTo>
                  <a:lnTo>
                    <a:pt x="843439" y="102999"/>
                  </a:lnTo>
                  <a:lnTo>
                    <a:pt x="803476" y="131280"/>
                  </a:lnTo>
                  <a:lnTo>
                    <a:pt x="764250" y="160544"/>
                  </a:lnTo>
                  <a:lnTo>
                    <a:pt x="725781" y="190776"/>
                  </a:lnTo>
                  <a:lnTo>
                    <a:pt x="688085" y="221962"/>
                  </a:lnTo>
                  <a:lnTo>
                    <a:pt x="651180" y="254086"/>
                  </a:lnTo>
                  <a:lnTo>
                    <a:pt x="615085" y="287133"/>
                  </a:lnTo>
                  <a:lnTo>
                    <a:pt x="579817" y="321090"/>
                  </a:lnTo>
                  <a:lnTo>
                    <a:pt x="545393" y="355940"/>
                  </a:lnTo>
                  <a:lnTo>
                    <a:pt x="511833" y="391670"/>
                  </a:lnTo>
                  <a:lnTo>
                    <a:pt x="479153" y="428265"/>
                  </a:lnTo>
                  <a:lnTo>
                    <a:pt x="447372" y="465708"/>
                  </a:lnTo>
                  <a:lnTo>
                    <a:pt x="417178" y="503119"/>
                  </a:lnTo>
                  <a:lnTo>
                    <a:pt x="388055" y="541045"/>
                  </a:lnTo>
                  <a:lnTo>
                    <a:pt x="360000" y="579466"/>
                  </a:lnTo>
                  <a:lnTo>
                    <a:pt x="333013" y="618365"/>
                  </a:lnTo>
                  <a:lnTo>
                    <a:pt x="307092" y="657723"/>
                  </a:lnTo>
                  <a:lnTo>
                    <a:pt x="282234" y="697520"/>
                  </a:lnTo>
                  <a:lnTo>
                    <a:pt x="258438" y="737738"/>
                  </a:lnTo>
                  <a:lnTo>
                    <a:pt x="235702" y="778358"/>
                  </a:lnTo>
                  <a:lnTo>
                    <a:pt x="214025" y="819362"/>
                  </a:lnTo>
                  <a:lnTo>
                    <a:pt x="193404" y="860730"/>
                  </a:lnTo>
                  <a:lnTo>
                    <a:pt x="173838" y="902444"/>
                  </a:lnTo>
                  <a:lnTo>
                    <a:pt x="155325" y="944485"/>
                  </a:lnTo>
                  <a:lnTo>
                    <a:pt x="137863" y="986834"/>
                  </a:lnTo>
                  <a:lnTo>
                    <a:pt x="121451" y="1029472"/>
                  </a:lnTo>
                  <a:lnTo>
                    <a:pt x="106086" y="1072382"/>
                  </a:lnTo>
                  <a:lnTo>
                    <a:pt x="91768" y="1115542"/>
                  </a:lnTo>
                  <a:lnTo>
                    <a:pt x="78493" y="1158937"/>
                  </a:lnTo>
                  <a:lnTo>
                    <a:pt x="66261" y="1202545"/>
                  </a:lnTo>
                  <a:lnTo>
                    <a:pt x="55070" y="1246349"/>
                  </a:lnTo>
                  <a:lnTo>
                    <a:pt x="44918" y="1290329"/>
                  </a:lnTo>
                  <a:lnTo>
                    <a:pt x="35802" y="1334467"/>
                  </a:lnTo>
                  <a:lnTo>
                    <a:pt x="27722" y="1378745"/>
                  </a:lnTo>
                  <a:lnTo>
                    <a:pt x="20675" y="1423142"/>
                  </a:lnTo>
                  <a:lnTo>
                    <a:pt x="14660" y="1467642"/>
                  </a:lnTo>
                  <a:lnTo>
                    <a:pt x="9675" y="1512224"/>
                  </a:lnTo>
                  <a:lnTo>
                    <a:pt x="5719" y="1556869"/>
                  </a:lnTo>
                  <a:lnTo>
                    <a:pt x="2788" y="1601560"/>
                  </a:lnTo>
                  <a:lnTo>
                    <a:pt x="882" y="1646278"/>
                  </a:lnTo>
                  <a:lnTo>
                    <a:pt x="0" y="1691003"/>
                  </a:lnTo>
                  <a:lnTo>
                    <a:pt x="138" y="1735717"/>
                  </a:lnTo>
                  <a:lnTo>
                    <a:pt x="1295" y="1780400"/>
                  </a:lnTo>
                  <a:lnTo>
                    <a:pt x="3470" y="1825035"/>
                  </a:lnTo>
                  <a:lnTo>
                    <a:pt x="6661" y="1869603"/>
                  </a:lnTo>
                  <a:lnTo>
                    <a:pt x="10866" y="1914084"/>
                  </a:lnTo>
                  <a:lnTo>
                    <a:pt x="16083" y="1958459"/>
                  </a:lnTo>
                  <a:lnTo>
                    <a:pt x="22310" y="2002711"/>
                  </a:lnTo>
                  <a:lnTo>
                    <a:pt x="29546" y="2046820"/>
                  </a:lnTo>
                  <a:lnTo>
                    <a:pt x="37789" y="2090768"/>
                  </a:lnTo>
                  <a:lnTo>
                    <a:pt x="47037" y="2134535"/>
                  </a:lnTo>
                  <a:lnTo>
                    <a:pt x="57288" y="2178103"/>
                  </a:lnTo>
                  <a:lnTo>
                    <a:pt x="68541" y="2221453"/>
                  </a:lnTo>
                  <a:lnTo>
                    <a:pt x="80793" y="2264567"/>
                  </a:lnTo>
                  <a:lnTo>
                    <a:pt x="94044" y="2307425"/>
                  </a:lnTo>
                  <a:lnTo>
                    <a:pt x="108290" y="2350009"/>
                  </a:lnTo>
                  <a:lnTo>
                    <a:pt x="123532" y="2392299"/>
                  </a:lnTo>
                  <a:lnTo>
                    <a:pt x="139765" y="2434278"/>
                  </a:lnTo>
                  <a:lnTo>
                    <a:pt x="156990" y="2475927"/>
                  </a:lnTo>
                  <a:lnTo>
                    <a:pt x="175204" y="2517225"/>
                  </a:lnTo>
                  <a:lnTo>
                    <a:pt x="194405" y="2558156"/>
                  </a:lnTo>
                  <a:lnTo>
                    <a:pt x="214592" y="2598700"/>
                  </a:lnTo>
                  <a:lnTo>
                    <a:pt x="235762" y="2638837"/>
                  </a:lnTo>
                  <a:lnTo>
                    <a:pt x="257915" y="2678551"/>
                  </a:lnTo>
                  <a:lnTo>
                    <a:pt x="281047" y="2717820"/>
                  </a:lnTo>
                  <a:lnTo>
                    <a:pt x="305158" y="2756628"/>
                  </a:lnTo>
                  <a:lnTo>
                    <a:pt x="330246" y="2794955"/>
                  </a:lnTo>
                  <a:lnTo>
                    <a:pt x="356309" y="2832782"/>
                  </a:lnTo>
                  <a:lnTo>
                    <a:pt x="383345" y="2870090"/>
                  </a:lnTo>
                  <a:lnTo>
                    <a:pt x="411352" y="2906861"/>
                  </a:lnTo>
                  <a:lnTo>
                    <a:pt x="440329" y="2943076"/>
                  </a:lnTo>
                  <a:lnTo>
                    <a:pt x="470273" y="2978716"/>
                  </a:lnTo>
                  <a:lnTo>
                    <a:pt x="501184" y="3013763"/>
                  </a:lnTo>
                  <a:lnTo>
                    <a:pt x="533058" y="3048197"/>
                  </a:lnTo>
                  <a:lnTo>
                    <a:pt x="565896" y="3081999"/>
                  </a:lnTo>
                  <a:lnTo>
                    <a:pt x="599693" y="3115152"/>
                  </a:lnTo>
                  <a:lnTo>
                    <a:pt x="634450" y="3147636"/>
                  </a:lnTo>
                  <a:lnTo>
                    <a:pt x="670164" y="3179432"/>
                  </a:lnTo>
                  <a:lnTo>
                    <a:pt x="706833" y="3210521"/>
                  </a:lnTo>
                  <a:lnTo>
                    <a:pt x="1949503" y="1708378"/>
                  </a:lnTo>
                  <a:lnTo>
                    <a:pt x="1010313" y="0"/>
                  </a:lnTo>
                  <a:close/>
                </a:path>
              </a:pathLst>
            </a:custGeom>
            <a:solidFill>
              <a:srgbClr val="C0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9722" y="1361786"/>
              <a:ext cx="939800" cy="1934210"/>
            </a:xfrm>
            <a:custGeom>
              <a:avLst/>
              <a:gdLst/>
              <a:ahLst/>
              <a:cxnLst/>
              <a:rect l="l" t="t" r="r" b="b"/>
              <a:pathLst>
                <a:path w="939800" h="1934210">
                  <a:moveTo>
                    <a:pt x="694855" y="0"/>
                  </a:moveTo>
                  <a:lnTo>
                    <a:pt x="646210" y="6768"/>
                  </a:lnTo>
                  <a:lnTo>
                    <a:pt x="597801" y="14751"/>
                  </a:lnTo>
                  <a:lnTo>
                    <a:pt x="549650" y="23941"/>
                  </a:lnTo>
                  <a:lnTo>
                    <a:pt x="501779" y="34331"/>
                  </a:lnTo>
                  <a:lnTo>
                    <a:pt x="454210" y="45914"/>
                  </a:lnTo>
                  <a:lnTo>
                    <a:pt x="406965" y="58682"/>
                  </a:lnTo>
                  <a:lnTo>
                    <a:pt x="360067" y="72628"/>
                  </a:lnTo>
                  <a:lnTo>
                    <a:pt x="313537" y="87746"/>
                  </a:lnTo>
                  <a:lnTo>
                    <a:pt x="267397" y="104028"/>
                  </a:lnTo>
                  <a:lnTo>
                    <a:pt x="221670" y="121467"/>
                  </a:lnTo>
                  <a:lnTo>
                    <a:pt x="176378" y="140056"/>
                  </a:lnTo>
                  <a:lnTo>
                    <a:pt x="131543" y="159787"/>
                  </a:lnTo>
                  <a:lnTo>
                    <a:pt x="87187" y="180655"/>
                  </a:lnTo>
                  <a:lnTo>
                    <a:pt x="43332" y="202650"/>
                  </a:lnTo>
                  <a:lnTo>
                    <a:pt x="0" y="225767"/>
                  </a:lnTo>
                  <a:lnTo>
                    <a:pt x="939190" y="1934146"/>
                  </a:lnTo>
                  <a:lnTo>
                    <a:pt x="694855" y="0"/>
                  </a:lnTo>
                  <a:close/>
                </a:path>
              </a:pathLst>
            </a:custGeom>
            <a:solidFill>
              <a:srgbClr val="F69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34576" y="1346414"/>
              <a:ext cx="244475" cy="1950085"/>
            </a:xfrm>
            <a:custGeom>
              <a:avLst/>
              <a:gdLst/>
              <a:ahLst/>
              <a:cxnLst/>
              <a:rect l="l" t="t" r="r" b="b"/>
              <a:pathLst>
                <a:path w="244475" h="1950085">
                  <a:moveTo>
                    <a:pt x="244335" y="0"/>
                  </a:moveTo>
                  <a:lnTo>
                    <a:pt x="195336" y="615"/>
                  </a:lnTo>
                  <a:lnTo>
                    <a:pt x="146379" y="2461"/>
                  </a:lnTo>
                  <a:lnTo>
                    <a:pt x="97489" y="5535"/>
                  </a:lnTo>
                  <a:lnTo>
                    <a:pt x="48687" y="9838"/>
                  </a:lnTo>
                  <a:lnTo>
                    <a:pt x="0" y="15366"/>
                  </a:lnTo>
                  <a:lnTo>
                    <a:pt x="244335" y="1949526"/>
                  </a:lnTo>
                  <a:lnTo>
                    <a:pt x="244335" y="0"/>
                  </a:lnTo>
                  <a:close/>
                </a:path>
              </a:pathLst>
            </a:custGeom>
            <a:solidFill>
              <a:srgbClr val="EF5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257683" y="2288739"/>
            <a:ext cx="899160" cy="33021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23215" marR="5080" indent="-311150">
              <a:lnSpc>
                <a:spcPts val="1150"/>
              </a:lnSpc>
              <a:spcBef>
                <a:spcPts val="175"/>
              </a:spcBef>
            </a:pPr>
            <a:r>
              <a:rPr lang="ko-KR" altLang="en-US" sz="1000" dirty="0" smtClean="0">
                <a:solidFill>
                  <a:srgbClr val="FFFFFF"/>
                </a:solidFill>
                <a:latin typeface="Arial"/>
                <a:cs typeface="Arial"/>
              </a:rPr>
              <a:t>매우 동의함</a:t>
            </a: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25%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8701636" y="4079486"/>
            <a:ext cx="1033144" cy="1763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90525" marR="5080" indent="-378460">
              <a:lnSpc>
                <a:spcPts val="1150"/>
              </a:lnSpc>
              <a:spcBef>
                <a:spcPts val="175"/>
              </a:spcBef>
            </a:pPr>
            <a:r>
              <a:rPr lang="ko-KR" altLang="en-US" sz="1000" dirty="0" smtClean="0">
                <a:latin typeface="Arial"/>
                <a:cs typeface="Arial"/>
              </a:rPr>
              <a:t>다소 동의함</a:t>
            </a:r>
            <a:r>
              <a:rPr sz="1000" spc="-10" dirty="0" smtClean="0">
                <a:latin typeface="Arial"/>
                <a:cs typeface="Arial"/>
              </a:rPr>
              <a:t>, </a:t>
            </a:r>
            <a:r>
              <a:rPr sz="1000" spc="-25" dirty="0">
                <a:latin typeface="Arial"/>
                <a:cs typeface="Arial"/>
              </a:rPr>
              <a:t>36%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00198" y="3088927"/>
            <a:ext cx="7581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000" dirty="0" smtClean="0">
                <a:latin typeface="Arial"/>
                <a:cs typeface="Arial"/>
              </a:rPr>
              <a:t>중립적</a:t>
            </a:r>
            <a:r>
              <a:rPr sz="1000" dirty="0" smtClean="0">
                <a:latin typeface="Arial"/>
                <a:cs typeface="Arial"/>
              </a:rPr>
              <a:t>,</a:t>
            </a:r>
            <a:r>
              <a:rPr sz="1000" spc="-25" dirty="0" smtClean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31%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6311" y="1098196"/>
            <a:ext cx="1005706" cy="33021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81915" algn="ctr">
              <a:lnSpc>
                <a:spcPts val="1150"/>
              </a:lnSpc>
              <a:spcBef>
                <a:spcPts val="175"/>
              </a:spcBef>
            </a:pPr>
            <a:r>
              <a:rPr lang="ko-KR" altLang="en-US" sz="1000" spc="-10" dirty="0" smtClean="0">
                <a:latin typeface="Arial"/>
                <a:cs typeface="Arial"/>
              </a:rPr>
              <a:t>다소 동의하지 않음</a:t>
            </a:r>
            <a:r>
              <a:rPr sz="1000" dirty="0" smtClean="0">
                <a:latin typeface="Arial"/>
                <a:cs typeface="Arial"/>
              </a:rPr>
              <a:t>,</a:t>
            </a:r>
            <a:r>
              <a:rPr sz="1000" spc="-25" dirty="0" smtClean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6%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38189" y="994672"/>
            <a:ext cx="97762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ko-KR" altLang="en-US" sz="1000" dirty="0" smtClean="0">
                <a:latin typeface="Arial"/>
                <a:cs typeface="Arial"/>
              </a:rPr>
              <a:t>전혀 동의하지 않음</a:t>
            </a:r>
            <a:r>
              <a:rPr sz="1000" dirty="0" smtClean="0">
                <a:latin typeface="Arial"/>
                <a:cs typeface="Arial"/>
              </a:rPr>
              <a:t>,</a:t>
            </a:r>
            <a:r>
              <a:rPr sz="1000" spc="-25" dirty="0" smtClean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2%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33529" y="455368"/>
            <a:ext cx="3890010" cy="43665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16559" marR="5080" indent="-404495" algn="ctr">
              <a:lnSpc>
                <a:spcPts val="1620"/>
              </a:lnSpc>
              <a:spcBef>
                <a:spcPts val="204"/>
              </a:spcBef>
            </a:pPr>
            <a:r>
              <a:rPr 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ko-KR" alt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는 재무설계 교육 및 인증에 중대한 변화를 가져올 것이다</a:t>
            </a:r>
            <a:endParaRPr lang="en-US" sz="1400" b="1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34889" y="5763892"/>
            <a:ext cx="4117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Q</a:t>
            </a:r>
            <a:r>
              <a:rPr lang="en-US" sz="1000" dirty="0">
                <a:solidFill>
                  <a:srgbClr val="7E7E7E"/>
                </a:solidFill>
                <a:latin typeface="Arial"/>
                <a:cs typeface="Arial"/>
              </a:rPr>
              <a:t>:</a:t>
            </a: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귀하는 다음 내용에 어느 정도 동의하십니까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?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5,270</a:t>
            </a:r>
            <a:r>
              <a:rPr lang="ko-KR" altLang="en-US" sz="1000" spc="-3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30266" y="1210669"/>
            <a:ext cx="6822440" cy="4558665"/>
            <a:chOff x="5130266" y="1210669"/>
            <a:chExt cx="6822440" cy="4558665"/>
          </a:xfrm>
        </p:grpSpPr>
        <p:sp>
          <p:nvSpPr>
            <p:cNvPr id="3" name="object 3"/>
            <p:cNvSpPr/>
            <p:nvPr/>
          </p:nvSpPr>
          <p:spPr>
            <a:xfrm>
              <a:off x="5130266" y="1210669"/>
              <a:ext cx="6822440" cy="4558665"/>
            </a:xfrm>
            <a:custGeom>
              <a:avLst/>
              <a:gdLst/>
              <a:ahLst/>
              <a:cxnLst/>
              <a:rect l="l" t="t" r="r" b="b"/>
              <a:pathLst>
                <a:path w="6822440" h="4558665">
                  <a:moveTo>
                    <a:pt x="3410966" y="0"/>
                  </a:moveTo>
                  <a:lnTo>
                    <a:pt x="0" y="0"/>
                  </a:lnTo>
                  <a:lnTo>
                    <a:pt x="0" y="4558601"/>
                  </a:lnTo>
                  <a:lnTo>
                    <a:pt x="3410966" y="4558601"/>
                  </a:lnTo>
                  <a:lnTo>
                    <a:pt x="3468521" y="4558283"/>
                  </a:lnTo>
                  <a:lnTo>
                    <a:pt x="3525846" y="4557333"/>
                  </a:lnTo>
                  <a:lnTo>
                    <a:pt x="3582933" y="4555755"/>
                  </a:lnTo>
                  <a:lnTo>
                    <a:pt x="3639775" y="4553554"/>
                  </a:lnTo>
                  <a:lnTo>
                    <a:pt x="3696364" y="4550736"/>
                  </a:lnTo>
                  <a:lnTo>
                    <a:pt x="3752693" y="4547305"/>
                  </a:lnTo>
                  <a:lnTo>
                    <a:pt x="3808755" y="4543267"/>
                  </a:lnTo>
                  <a:lnTo>
                    <a:pt x="3864541" y="4538626"/>
                  </a:lnTo>
                  <a:lnTo>
                    <a:pt x="3920045" y="4533387"/>
                  </a:lnTo>
                  <a:lnTo>
                    <a:pt x="3975259" y="4527556"/>
                  </a:lnTo>
                  <a:lnTo>
                    <a:pt x="4030176" y="4521137"/>
                  </a:lnTo>
                  <a:lnTo>
                    <a:pt x="4084787" y="4514135"/>
                  </a:lnTo>
                  <a:lnTo>
                    <a:pt x="4139087" y="4506556"/>
                  </a:lnTo>
                  <a:lnTo>
                    <a:pt x="4193066" y="4498403"/>
                  </a:lnTo>
                  <a:lnTo>
                    <a:pt x="4246718" y="4489684"/>
                  </a:lnTo>
                  <a:lnTo>
                    <a:pt x="4300036" y="4480401"/>
                  </a:lnTo>
                  <a:lnTo>
                    <a:pt x="4353011" y="4470561"/>
                  </a:lnTo>
                  <a:lnTo>
                    <a:pt x="4405637" y="4460168"/>
                  </a:lnTo>
                  <a:lnTo>
                    <a:pt x="4457905" y="4449227"/>
                  </a:lnTo>
                  <a:lnTo>
                    <a:pt x="4509809" y="4437743"/>
                  </a:lnTo>
                  <a:lnTo>
                    <a:pt x="4561341" y="4425722"/>
                  </a:lnTo>
                  <a:lnTo>
                    <a:pt x="4612493" y="4413167"/>
                  </a:lnTo>
                  <a:lnTo>
                    <a:pt x="4663258" y="4400085"/>
                  </a:lnTo>
                  <a:lnTo>
                    <a:pt x="4713629" y="4386480"/>
                  </a:lnTo>
                  <a:lnTo>
                    <a:pt x="4763598" y="4372358"/>
                  </a:lnTo>
                  <a:lnTo>
                    <a:pt x="4813157" y="4357722"/>
                  </a:lnTo>
                  <a:lnTo>
                    <a:pt x="4862300" y="4342578"/>
                  </a:lnTo>
                  <a:lnTo>
                    <a:pt x="4911018" y="4326932"/>
                  </a:lnTo>
                  <a:lnTo>
                    <a:pt x="4959305" y="4310787"/>
                  </a:lnTo>
                  <a:lnTo>
                    <a:pt x="5007153" y="4294150"/>
                  </a:lnTo>
                  <a:lnTo>
                    <a:pt x="5054553" y="4277025"/>
                  </a:lnTo>
                  <a:lnTo>
                    <a:pt x="5101500" y="4259416"/>
                  </a:lnTo>
                  <a:lnTo>
                    <a:pt x="5147985" y="4241330"/>
                  </a:lnTo>
                  <a:lnTo>
                    <a:pt x="5194001" y="4222771"/>
                  </a:lnTo>
                  <a:lnTo>
                    <a:pt x="5239540" y="4203743"/>
                  </a:lnTo>
                  <a:lnTo>
                    <a:pt x="5284596" y="4184253"/>
                  </a:lnTo>
                  <a:lnTo>
                    <a:pt x="5329160" y="4164305"/>
                  </a:lnTo>
                  <a:lnTo>
                    <a:pt x="5373225" y="4143903"/>
                  </a:lnTo>
                  <a:lnTo>
                    <a:pt x="5416784" y="4123054"/>
                  </a:lnTo>
                  <a:lnTo>
                    <a:pt x="5459829" y="4101761"/>
                  </a:lnTo>
                  <a:lnTo>
                    <a:pt x="5502352" y="4080031"/>
                  </a:lnTo>
                  <a:lnTo>
                    <a:pt x="5544347" y="4057867"/>
                  </a:lnTo>
                  <a:lnTo>
                    <a:pt x="5585806" y="4035275"/>
                  </a:lnTo>
                  <a:lnTo>
                    <a:pt x="5626721" y="4012260"/>
                  </a:lnTo>
                  <a:lnTo>
                    <a:pt x="5667085" y="3988827"/>
                  </a:lnTo>
                  <a:lnTo>
                    <a:pt x="5706890" y="3964981"/>
                  </a:lnTo>
                  <a:lnTo>
                    <a:pt x="5746129" y="3940726"/>
                  </a:lnTo>
                  <a:lnTo>
                    <a:pt x="5784795" y="3916069"/>
                  </a:lnTo>
                  <a:lnTo>
                    <a:pt x="5822880" y="3891013"/>
                  </a:lnTo>
                  <a:lnTo>
                    <a:pt x="5860376" y="3865564"/>
                  </a:lnTo>
                  <a:lnTo>
                    <a:pt x="5897276" y="3839726"/>
                  </a:lnTo>
                  <a:lnTo>
                    <a:pt x="5933573" y="3813506"/>
                  </a:lnTo>
                  <a:lnTo>
                    <a:pt x="5969259" y="3786907"/>
                  </a:lnTo>
                  <a:lnTo>
                    <a:pt x="6004327" y="3759935"/>
                  </a:lnTo>
                  <a:lnTo>
                    <a:pt x="6038769" y="3732595"/>
                  </a:lnTo>
                  <a:lnTo>
                    <a:pt x="6072578" y="3704891"/>
                  </a:lnTo>
                  <a:lnTo>
                    <a:pt x="6105746" y="3676829"/>
                  </a:lnTo>
                  <a:lnTo>
                    <a:pt x="6138266" y="3648414"/>
                  </a:lnTo>
                  <a:lnTo>
                    <a:pt x="6170131" y="3619650"/>
                  </a:lnTo>
                  <a:lnTo>
                    <a:pt x="6201332" y="3590543"/>
                  </a:lnTo>
                  <a:lnTo>
                    <a:pt x="6231863" y="3561097"/>
                  </a:lnTo>
                  <a:lnTo>
                    <a:pt x="6261716" y="3531319"/>
                  </a:lnTo>
                  <a:lnTo>
                    <a:pt x="6290883" y="3501211"/>
                  </a:lnTo>
                  <a:lnTo>
                    <a:pt x="6319358" y="3470781"/>
                  </a:lnTo>
                  <a:lnTo>
                    <a:pt x="6347132" y="3440032"/>
                  </a:lnTo>
                  <a:lnTo>
                    <a:pt x="6374198" y="3408969"/>
                  </a:lnTo>
                  <a:lnTo>
                    <a:pt x="6400549" y="3377598"/>
                  </a:lnTo>
                  <a:lnTo>
                    <a:pt x="6426177" y="3345924"/>
                  </a:lnTo>
                  <a:lnTo>
                    <a:pt x="6451075" y="3313951"/>
                  </a:lnTo>
                  <a:lnTo>
                    <a:pt x="6475236" y="3281684"/>
                  </a:lnTo>
                  <a:lnTo>
                    <a:pt x="6498651" y="3249130"/>
                  </a:lnTo>
                  <a:lnTo>
                    <a:pt x="6521313" y="3216291"/>
                  </a:lnTo>
                  <a:lnTo>
                    <a:pt x="6543216" y="3183174"/>
                  </a:lnTo>
                  <a:lnTo>
                    <a:pt x="6564351" y="3149784"/>
                  </a:lnTo>
                  <a:lnTo>
                    <a:pt x="6584711" y="3116124"/>
                  </a:lnTo>
                  <a:lnTo>
                    <a:pt x="6604288" y="3082202"/>
                  </a:lnTo>
                  <a:lnTo>
                    <a:pt x="6623076" y="3048020"/>
                  </a:lnTo>
                  <a:lnTo>
                    <a:pt x="6641066" y="3013585"/>
                  </a:lnTo>
                  <a:lnTo>
                    <a:pt x="6658252" y="2978902"/>
                  </a:lnTo>
                  <a:lnTo>
                    <a:pt x="6674625" y="2943975"/>
                  </a:lnTo>
                  <a:lnTo>
                    <a:pt x="6690178" y="2908809"/>
                  </a:lnTo>
                  <a:lnTo>
                    <a:pt x="6704904" y="2873409"/>
                  </a:lnTo>
                  <a:lnTo>
                    <a:pt x="6718796" y="2837781"/>
                  </a:lnTo>
                  <a:lnTo>
                    <a:pt x="6731845" y="2801929"/>
                  </a:lnTo>
                  <a:lnTo>
                    <a:pt x="6755387" y="2729574"/>
                  </a:lnTo>
                  <a:lnTo>
                    <a:pt x="6775472" y="2656384"/>
                  </a:lnTo>
                  <a:lnTo>
                    <a:pt x="6792038" y="2582399"/>
                  </a:lnTo>
                  <a:lnTo>
                    <a:pt x="6805027" y="2507659"/>
                  </a:lnTo>
                  <a:lnTo>
                    <a:pt x="6814379" y="2432204"/>
                  </a:lnTo>
                  <a:lnTo>
                    <a:pt x="6817672" y="2394220"/>
                  </a:lnTo>
                  <a:lnTo>
                    <a:pt x="6820033" y="2356073"/>
                  </a:lnTo>
                  <a:lnTo>
                    <a:pt x="6821456" y="2317767"/>
                  </a:lnTo>
                  <a:lnTo>
                    <a:pt x="6821932" y="2279307"/>
                  </a:lnTo>
                  <a:lnTo>
                    <a:pt x="6821456" y="2240846"/>
                  </a:lnTo>
                  <a:lnTo>
                    <a:pt x="6820033" y="2202540"/>
                  </a:lnTo>
                  <a:lnTo>
                    <a:pt x="6817672" y="2164393"/>
                  </a:lnTo>
                  <a:lnTo>
                    <a:pt x="6814379" y="2126409"/>
                  </a:lnTo>
                  <a:lnTo>
                    <a:pt x="6805027" y="2050954"/>
                  </a:lnTo>
                  <a:lnTo>
                    <a:pt x="6792038" y="1976213"/>
                  </a:lnTo>
                  <a:lnTo>
                    <a:pt x="6775472" y="1902228"/>
                  </a:lnTo>
                  <a:lnTo>
                    <a:pt x="6755387" y="1829038"/>
                  </a:lnTo>
                  <a:lnTo>
                    <a:pt x="6731845" y="1756683"/>
                  </a:lnTo>
                  <a:lnTo>
                    <a:pt x="6718796" y="1720831"/>
                  </a:lnTo>
                  <a:lnTo>
                    <a:pt x="6704904" y="1685203"/>
                  </a:lnTo>
                  <a:lnTo>
                    <a:pt x="6690178" y="1649803"/>
                  </a:lnTo>
                  <a:lnTo>
                    <a:pt x="6674625" y="1614637"/>
                  </a:lnTo>
                  <a:lnTo>
                    <a:pt x="6658252" y="1579710"/>
                  </a:lnTo>
                  <a:lnTo>
                    <a:pt x="6641066" y="1545026"/>
                  </a:lnTo>
                  <a:lnTo>
                    <a:pt x="6623076" y="1510591"/>
                  </a:lnTo>
                  <a:lnTo>
                    <a:pt x="6604288" y="1476410"/>
                  </a:lnTo>
                  <a:lnTo>
                    <a:pt x="6584711" y="1442487"/>
                  </a:lnTo>
                  <a:lnTo>
                    <a:pt x="6564351" y="1408828"/>
                  </a:lnTo>
                  <a:lnTo>
                    <a:pt x="6543216" y="1375437"/>
                  </a:lnTo>
                  <a:lnTo>
                    <a:pt x="6521313" y="1342320"/>
                  </a:lnTo>
                  <a:lnTo>
                    <a:pt x="6498651" y="1309481"/>
                  </a:lnTo>
                  <a:lnTo>
                    <a:pt x="6475236" y="1276926"/>
                  </a:lnTo>
                  <a:lnTo>
                    <a:pt x="6451075" y="1244660"/>
                  </a:lnTo>
                  <a:lnTo>
                    <a:pt x="6426177" y="1212687"/>
                  </a:lnTo>
                  <a:lnTo>
                    <a:pt x="6400549" y="1181012"/>
                  </a:lnTo>
                  <a:lnTo>
                    <a:pt x="6374198" y="1149641"/>
                  </a:lnTo>
                  <a:lnTo>
                    <a:pt x="6347132" y="1118578"/>
                  </a:lnTo>
                  <a:lnTo>
                    <a:pt x="6319358" y="1087829"/>
                  </a:lnTo>
                  <a:lnTo>
                    <a:pt x="6290883" y="1057398"/>
                  </a:lnTo>
                  <a:lnTo>
                    <a:pt x="6261716" y="1027291"/>
                  </a:lnTo>
                  <a:lnTo>
                    <a:pt x="6231863" y="997512"/>
                  </a:lnTo>
                  <a:lnTo>
                    <a:pt x="6201332" y="968066"/>
                  </a:lnTo>
                  <a:lnTo>
                    <a:pt x="6170131" y="938959"/>
                  </a:lnTo>
                  <a:lnTo>
                    <a:pt x="6138266" y="910195"/>
                  </a:lnTo>
                  <a:lnTo>
                    <a:pt x="6105746" y="881780"/>
                  </a:lnTo>
                  <a:lnTo>
                    <a:pt x="6072578" y="853717"/>
                  </a:lnTo>
                  <a:lnTo>
                    <a:pt x="6038769" y="826013"/>
                  </a:lnTo>
                  <a:lnTo>
                    <a:pt x="6004327" y="798673"/>
                  </a:lnTo>
                  <a:lnTo>
                    <a:pt x="5969259" y="771701"/>
                  </a:lnTo>
                  <a:lnTo>
                    <a:pt x="5933573" y="745102"/>
                  </a:lnTo>
                  <a:lnTo>
                    <a:pt x="5897276" y="718881"/>
                  </a:lnTo>
                  <a:lnTo>
                    <a:pt x="5860376" y="693043"/>
                  </a:lnTo>
                  <a:lnTo>
                    <a:pt x="5822880" y="667594"/>
                  </a:lnTo>
                  <a:lnTo>
                    <a:pt x="5784795" y="642538"/>
                  </a:lnTo>
                  <a:lnTo>
                    <a:pt x="5746129" y="617880"/>
                  </a:lnTo>
                  <a:lnTo>
                    <a:pt x="5706890" y="593625"/>
                  </a:lnTo>
                  <a:lnTo>
                    <a:pt x="5667085" y="569779"/>
                  </a:lnTo>
                  <a:lnTo>
                    <a:pt x="5626721" y="546346"/>
                  </a:lnTo>
                  <a:lnTo>
                    <a:pt x="5585806" y="523331"/>
                  </a:lnTo>
                  <a:lnTo>
                    <a:pt x="5544347" y="500738"/>
                  </a:lnTo>
                  <a:lnTo>
                    <a:pt x="5502352" y="478575"/>
                  </a:lnTo>
                  <a:lnTo>
                    <a:pt x="5459829" y="456844"/>
                  </a:lnTo>
                  <a:lnTo>
                    <a:pt x="5416784" y="435551"/>
                  </a:lnTo>
                  <a:lnTo>
                    <a:pt x="5373225" y="414701"/>
                  </a:lnTo>
                  <a:lnTo>
                    <a:pt x="5329160" y="394300"/>
                  </a:lnTo>
                  <a:lnTo>
                    <a:pt x="5284596" y="374351"/>
                  </a:lnTo>
                  <a:lnTo>
                    <a:pt x="5239540" y="354861"/>
                  </a:lnTo>
                  <a:lnTo>
                    <a:pt x="5194001" y="335833"/>
                  </a:lnTo>
                  <a:lnTo>
                    <a:pt x="5147985" y="317274"/>
                  </a:lnTo>
                  <a:lnTo>
                    <a:pt x="5101500" y="299187"/>
                  </a:lnTo>
                  <a:lnTo>
                    <a:pt x="5054553" y="281579"/>
                  </a:lnTo>
                  <a:lnTo>
                    <a:pt x="5007153" y="264453"/>
                  </a:lnTo>
                  <a:lnTo>
                    <a:pt x="4959305" y="247816"/>
                  </a:lnTo>
                  <a:lnTo>
                    <a:pt x="4911018" y="231671"/>
                  </a:lnTo>
                  <a:lnTo>
                    <a:pt x="4862300" y="216025"/>
                  </a:lnTo>
                  <a:lnTo>
                    <a:pt x="4813157" y="200881"/>
                  </a:lnTo>
                  <a:lnTo>
                    <a:pt x="4763598" y="186245"/>
                  </a:lnTo>
                  <a:lnTo>
                    <a:pt x="4713629" y="172122"/>
                  </a:lnTo>
                  <a:lnTo>
                    <a:pt x="4663258" y="158517"/>
                  </a:lnTo>
                  <a:lnTo>
                    <a:pt x="4612493" y="145435"/>
                  </a:lnTo>
                  <a:lnTo>
                    <a:pt x="4561341" y="132880"/>
                  </a:lnTo>
                  <a:lnTo>
                    <a:pt x="4509809" y="120859"/>
                  </a:lnTo>
                  <a:lnTo>
                    <a:pt x="4457905" y="109375"/>
                  </a:lnTo>
                  <a:lnTo>
                    <a:pt x="4405637" y="98434"/>
                  </a:lnTo>
                  <a:lnTo>
                    <a:pt x="4353011" y="88041"/>
                  </a:lnTo>
                  <a:lnTo>
                    <a:pt x="4300036" y="78200"/>
                  </a:lnTo>
                  <a:lnTo>
                    <a:pt x="4246718" y="68918"/>
                  </a:lnTo>
                  <a:lnTo>
                    <a:pt x="4193066" y="60198"/>
                  </a:lnTo>
                  <a:lnTo>
                    <a:pt x="4139087" y="52046"/>
                  </a:lnTo>
                  <a:lnTo>
                    <a:pt x="4084787" y="44466"/>
                  </a:lnTo>
                  <a:lnTo>
                    <a:pt x="4030176" y="37464"/>
                  </a:lnTo>
                  <a:lnTo>
                    <a:pt x="3975259" y="31045"/>
                  </a:lnTo>
                  <a:lnTo>
                    <a:pt x="3920045" y="25214"/>
                  </a:lnTo>
                  <a:lnTo>
                    <a:pt x="3864541" y="19975"/>
                  </a:lnTo>
                  <a:lnTo>
                    <a:pt x="3808755" y="15334"/>
                  </a:lnTo>
                  <a:lnTo>
                    <a:pt x="3752693" y="11296"/>
                  </a:lnTo>
                  <a:lnTo>
                    <a:pt x="3696364" y="7865"/>
                  </a:lnTo>
                  <a:lnTo>
                    <a:pt x="3639775" y="5047"/>
                  </a:lnTo>
                  <a:lnTo>
                    <a:pt x="3582933" y="2846"/>
                  </a:lnTo>
                  <a:lnTo>
                    <a:pt x="3525846" y="1268"/>
                  </a:lnTo>
                  <a:lnTo>
                    <a:pt x="3468521" y="317"/>
                  </a:lnTo>
                  <a:lnTo>
                    <a:pt x="3410966" y="0"/>
                  </a:lnTo>
                  <a:close/>
                </a:path>
              </a:pathLst>
            </a:custGeom>
            <a:solidFill>
              <a:srgbClr val="C3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41774" y="3345091"/>
              <a:ext cx="1534795" cy="557530"/>
            </a:xfrm>
            <a:custGeom>
              <a:avLst/>
              <a:gdLst/>
              <a:ahLst/>
              <a:cxnLst/>
              <a:rect l="l" t="t" r="r" b="b"/>
              <a:pathLst>
                <a:path w="1534795" h="557529">
                  <a:moveTo>
                    <a:pt x="1255890" y="0"/>
                  </a:moveTo>
                  <a:lnTo>
                    <a:pt x="1255890" y="139255"/>
                  </a:lnTo>
                  <a:lnTo>
                    <a:pt x="0" y="139255"/>
                  </a:lnTo>
                  <a:lnTo>
                    <a:pt x="0" y="417779"/>
                  </a:lnTo>
                  <a:lnTo>
                    <a:pt x="1255890" y="417779"/>
                  </a:lnTo>
                  <a:lnTo>
                    <a:pt x="1255890" y="557047"/>
                  </a:lnTo>
                  <a:lnTo>
                    <a:pt x="1534414" y="278523"/>
                  </a:lnTo>
                  <a:lnTo>
                    <a:pt x="1255890" y="0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41774" y="3345091"/>
              <a:ext cx="1534795" cy="557530"/>
            </a:xfrm>
            <a:custGeom>
              <a:avLst/>
              <a:gdLst/>
              <a:ahLst/>
              <a:cxnLst/>
              <a:rect l="l" t="t" r="r" b="b"/>
              <a:pathLst>
                <a:path w="1534795" h="557529">
                  <a:moveTo>
                    <a:pt x="0" y="139255"/>
                  </a:moveTo>
                  <a:lnTo>
                    <a:pt x="1255890" y="139255"/>
                  </a:lnTo>
                  <a:lnTo>
                    <a:pt x="1255890" y="0"/>
                  </a:lnTo>
                  <a:lnTo>
                    <a:pt x="1534414" y="278523"/>
                  </a:lnTo>
                  <a:lnTo>
                    <a:pt x="1255890" y="557047"/>
                  </a:lnTo>
                  <a:lnTo>
                    <a:pt x="1255890" y="417779"/>
                  </a:lnTo>
                  <a:lnTo>
                    <a:pt x="0" y="417779"/>
                  </a:lnTo>
                  <a:lnTo>
                    <a:pt x="0" y="139255"/>
                  </a:lnTo>
                  <a:close/>
                </a:path>
              </a:pathLst>
            </a:custGeom>
            <a:ln w="12700">
              <a:solidFill>
                <a:srgbClr val="00B8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1875" y="286556"/>
            <a:ext cx="10788248" cy="1236371"/>
          </a:xfrm>
          <a:prstGeom prst="rect">
            <a:avLst/>
          </a:prstGeom>
        </p:spPr>
        <p:txBody>
          <a:bodyPr vert="horz" wrap="square" lIns="0" tIns="127134" rIns="0" bIns="0" rtlCol="0">
            <a:spAutoFit/>
          </a:bodyPr>
          <a:lstStyle/>
          <a:p>
            <a:pPr marL="10795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dirty="0" smtClean="0"/>
              <a:t>재무설계사는 </a:t>
            </a:r>
            <a:r>
              <a:rPr lang="en-US" altLang="ko-KR" sz="2400" dirty="0" smtClean="0"/>
              <a:t>AI</a:t>
            </a:r>
            <a:r>
              <a:rPr lang="ko-KR" altLang="en-US" sz="2400" dirty="0" smtClean="0"/>
              <a:t>가 재무설계업무수행과정의 일부 단계에 더 큰 도움이 될 것으로 생각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sz="2400" dirty="0"/>
          </a:p>
        </p:txBody>
      </p:sp>
      <p:sp>
        <p:nvSpPr>
          <p:cNvPr id="7" name="object 7"/>
          <p:cNvSpPr txBox="1"/>
          <p:nvPr/>
        </p:nvSpPr>
        <p:spPr>
          <a:xfrm>
            <a:off x="1133845" y="5824551"/>
            <a:ext cx="885126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재무설계업무수행과정 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AI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의 효과가 가장 클 것으로 예상되는 단계를 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순위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가장 효과적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에서 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6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순위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가장 덜 효과적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까지 순위로 평가해 주십시오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lang="en-US" sz="1000" spc="-35" dirty="0" smtClean="0">
              <a:solidFill>
                <a:srgbClr val="7E7E7E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5,276</a:t>
            </a:r>
            <a:r>
              <a:rPr lang="ko-KR" altLang="en-US" sz="1000" spc="-3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34785" y="3007988"/>
            <a:ext cx="2070449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ko-KR" altLang="en-US" sz="2000" b="1" dirty="0" smtClean="0">
                <a:latin typeface="Arial"/>
                <a:cs typeface="Arial"/>
              </a:rPr>
              <a:t>재무설계업무수행과정에서 </a:t>
            </a:r>
            <a:r>
              <a:rPr lang="en-US" altLang="ko-KR" sz="2000" b="1" dirty="0" smtClean="0">
                <a:latin typeface="Arial"/>
                <a:cs typeface="Arial"/>
              </a:rPr>
              <a:t>AI</a:t>
            </a:r>
            <a:r>
              <a:rPr lang="ko-KR" altLang="en-US" sz="2000" b="1" dirty="0" smtClean="0">
                <a:latin typeface="Arial"/>
                <a:cs typeface="Arial"/>
              </a:rPr>
              <a:t>가 가장 큰 도움이 될 수 있는 영역</a:t>
            </a:r>
            <a:endParaRPr lang="en-US" sz="2000" b="1" dirty="0" smtClean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05511" y="1379851"/>
            <a:ext cx="1774825" cy="2045970"/>
            <a:chOff x="5305511" y="1379851"/>
            <a:chExt cx="1774825" cy="2045970"/>
          </a:xfrm>
        </p:grpSpPr>
        <p:sp>
          <p:nvSpPr>
            <p:cNvPr id="10" name="object 10"/>
            <p:cNvSpPr/>
            <p:nvPr/>
          </p:nvSpPr>
          <p:spPr>
            <a:xfrm>
              <a:off x="5315036" y="1389376"/>
              <a:ext cx="1755775" cy="2026920"/>
            </a:xfrm>
            <a:custGeom>
              <a:avLst/>
              <a:gdLst/>
              <a:ahLst/>
              <a:cxnLst/>
              <a:rect l="l" t="t" r="r" b="b"/>
              <a:pathLst>
                <a:path w="1755775" h="2026920">
                  <a:moveTo>
                    <a:pt x="0" y="0"/>
                  </a:moveTo>
                  <a:lnTo>
                    <a:pt x="0" y="2026869"/>
                  </a:lnTo>
                  <a:lnTo>
                    <a:pt x="1755317" y="1013434"/>
                  </a:lnTo>
                  <a:lnTo>
                    <a:pt x="1730158" y="971051"/>
                  </a:lnTo>
                  <a:lnTo>
                    <a:pt x="1704065" y="929425"/>
                  </a:lnTo>
                  <a:lnTo>
                    <a:pt x="1677056" y="888565"/>
                  </a:lnTo>
                  <a:lnTo>
                    <a:pt x="1649149" y="848483"/>
                  </a:lnTo>
                  <a:lnTo>
                    <a:pt x="1620361" y="809187"/>
                  </a:lnTo>
                  <a:lnTo>
                    <a:pt x="1590710" y="770689"/>
                  </a:lnTo>
                  <a:lnTo>
                    <a:pt x="1560214" y="732999"/>
                  </a:lnTo>
                  <a:lnTo>
                    <a:pt x="1528890" y="696127"/>
                  </a:lnTo>
                  <a:lnTo>
                    <a:pt x="1496757" y="660083"/>
                  </a:lnTo>
                  <a:lnTo>
                    <a:pt x="1463833" y="624878"/>
                  </a:lnTo>
                  <a:lnTo>
                    <a:pt x="1430134" y="590522"/>
                  </a:lnTo>
                  <a:lnTo>
                    <a:pt x="1395678" y="557024"/>
                  </a:lnTo>
                  <a:lnTo>
                    <a:pt x="1360484" y="524396"/>
                  </a:lnTo>
                  <a:lnTo>
                    <a:pt x="1324570" y="492647"/>
                  </a:lnTo>
                  <a:lnTo>
                    <a:pt x="1287952" y="461788"/>
                  </a:lnTo>
                  <a:lnTo>
                    <a:pt x="1250649" y="431829"/>
                  </a:lnTo>
                  <a:lnTo>
                    <a:pt x="1212678" y="402780"/>
                  </a:lnTo>
                  <a:lnTo>
                    <a:pt x="1174058" y="374652"/>
                  </a:lnTo>
                  <a:lnTo>
                    <a:pt x="1134805" y="347455"/>
                  </a:lnTo>
                  <a:lnTo>
                    <a:pt x="1094938" y="321198"/>
                  </a:lnTo>
                  <a:lnTo>
                    <a:pt x="1054475" y="295893"/>
                  </a:lnTo>
                  <a:lnTo>
                    <a:pt x="1013433" y="271549"/>
                  </a:lnTo>
                  <a:lnTo>
                    <a:pt x="971829" y="248177"/>
                  </a:lnTo>
                  <a:lnTo>
                    <a:pt x="929683" y="225788"/>
                  </a:lnTo>
                  <a:lnTo>
                    <a:pt x="887010" y="204390"/>
                  </a:lnTo>
                  <a:lnTo>
                    <a:pt x="843831" y="183995"/>
                  </a:lnTo>
                  <a:lnTo>
                    <a:pt x="800161" y="164613"/>
                  </a:lnTo>
                  <a:lnTo>
                    <a:pt x="756018" y="146253"/>
                  </a:lnTo>
                  <a:lnTo>
                    <a:pt x="711422" y="128927"/>
                  </a:lnTo>
                  <a:lnTo>
                    <a:pt x="666388" y="112645"/>
                  </a:lnTo>
                  <a:lnTo>
                    <a:pt x="620936" y="97416"/>
                  </a:lnTo>
                  <a:lnTo>
                    <a:pt x="575082" y="83251"/>
                  </a:lnTo>
                  <a:lnTo>
                    <a:pt x="528844" y="70161"/>
                  </a:lnTo>
                  <a:lnTo>
                    <a:pt x="482241" y="58155"/>
                  </a:lnTo>
                  <a:lnTo>
                    <a:pt x="435290" y="47244"/>
                  </a:lnTo>
                  <a:lnTo>
                    <a:pt x="388009" y="37438"/>
                  </a:lnTo>
                  <a:lnTo>
                    <a:pt x="340415" y="28747"/>
                  </a:lnTo>
                  <a:lnTo>
                    <a:pt x="292526" y="21181"/>
                  </a:lnTo>
                  <a:lnTo>
                    <a:pt x="244361" y="14752"/>
                  </a:lnTo>
                  <a:lnTo>
                    <a:pt x="195936" y="9468"/>
                  </a:lnTo>
                  <a:lnTo>
                    <a:pt x="147270" y="5341"/>
                  </a:lnTo>
                  <a:lnTo>
                    <a:pt x="98380" y="2380"/>
                  </a:lnTo>
                  <a:lnTo>
                    <a:pt x="49284" y="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15036" y="1389376"/>
              <a:ext cx="1755775" cy="2026920"/>
            </a:xfrm>
            <a:custGeom>
              <a:avLst/>
              <a:gdLst/>
              <a:ahLst/>
              <a:cxnLst/>
              <a:rect l="l" t="t" r="r" b="b"/>
              <a:pathLst>
                <a:path w="1755775" h="2026920">
                  <a:moveTo>
                    <a:pt x="0" y="0"/>
                  </a:moveTo>
                  <a:lnTo>
                    <a:pt x="49284" y="596"/>
                  </a:lnTo>
                  <a:lnTo>
                    <a:pt x="98380" y="2380"/>
                  </a:lnTo>
                  <a:lnTo>
                    <a:pt x="147270" y="5341"/>
                  </a:lnTo>
                  <a:lnTo>
                    <a:pt x="195936" y="9468"/>
                  </a:lnTo>
                  <a:lnTo>
                    <a:pt x="244361" y="14752"/>
                  </a:lnTo>
                  <a:lnTo>
                    <a:pt x="292526" y="21181"/>
                  </a:lnTo>
                  <a:lnTo>
                    <a:pt x="340415" y="28747"/>
                  </a:lnTo>
                  <a:lnTo>
                    <a:pt x="388009" y="37438"/>
                  </a:lnTo>
                  <a:lnTo>
                    <a:pt x="435290" y="47244"/>
                  </a:lnTo>
                  <a:lnTo>
                    <a:pt x="482241" y="58155"/>
                  </a:lnTo>
                  <a:lnTo>
                    <a:pt x="528844" y="70161"/>
                  </a:lnTo>
                  <a:lnTo>
                    <a:pt x="575082" y="83251"/>
                  </a:lnTo>
                  <a:lnTo>
                    <a:pt x="620936" y="97416"/>
                  </a:lnTo>
                  <a:lnTo>
                    <a:pt x="666388" y="112645"/>
                  </a:lnTo>
                  <a:lnTo>
                    <a:pt x="711422" y="128927"/>
                  </a:lnTo>
                  <a:lnTo>
                    <a:pt x="756018" y="146253"/>
                  </a:lnTo>
                  <a:lnTo>
                    <a:pt x="800161" y="164613"/>
                  </a:lnTo>
                  <a:lnTo>
                    <a:pt x="843831" y="183995"/>
                  </a:lnTo>
                  <a:lnTo>
                    <a:pt x="887010" y="204390"/>
                  </a:lnTo>
                  <a:lnTo>
                    <a:pt x="929683" y="225788"/>
                  </a:lnTo>
                  <a:lnTo>
                    <a:pt x="971829" y="248177"/>
                  </a:lnTo>
                  <a:lnTo>
                    <a:pt x="1013433" y="271549"/>
                  </a:lnTo>
                  <a:lnTo>
                    <a:pt x="1054475" y="295893"/>
                  </a:lnTo>
                  <a:lnTo>
                    <a:pt x="1094938" y="321198"/>
                  </a:lnTo>
                  <a:lnTo>
                    <a:pt x="1134805" y="347455"/>
                  </a:lnTo>
                  <a:lnTo>
                    <a:pt x="1174058" y="374652"/>
                  </a:lnTo>
                  <a:lnTo>
                    <a:pt x="1212678" y="402780"/>
                  </a:lnTo>
                  <a:lnTo>
                    <a:pt x="1250649" y="431829"/>
                  </a:lnTo>
                  <a:lnTo>
                    <a:pt x="1287952" y="461788"/>
                  </a:lnTo>
                  <a:lnTo>
                    <a:pt x="1324570" y="492647"/>
                  </a:lnTo>
                  <a:lnTo>
                    <a:pt x="1360484" y="524396"/>
                  </a:lnTo>
                  <a:lnTo>
                    <a:pt x="1395678" y="557024"/>
                  </a:lnTo>
                  <a:lnTo>
                    <a:pt x="1430134" y="590522"/>
                  </a:lnTo>
                  <a:lnTo>
                    <a:pt x="1463833" y="624878"/>
                  </a:lnTo>
                  <a:lnTo>
                    <a:pt x="1496757" y="660083"/>
                  </a:lnTo>
                  <a:lnTo>
                    <a:pt x="1528890" y="696127"/>
                  </a:lnTo>
                  <a:lnTo>
                    <a:pt x="1560214" y="732999"/>
                  </a:lnTo>
                  <a:lnTo>
                    <a:pt x="1590710" y="770689"/>
                  </a:lnTo>
                  <a:lnTo>
                    <a:pt x="1620361" y="809187"/>
                  </a:lnTo>
                  <a:lnTo>
                    <a:pt x="1649149" y="848483"/>
                  </a:lnTo>
                  <a:lnTo>
                    <a:pt x="1677056" y="888565"/>
                  </a:lnTo>
                  <a:lnTo>
                    <a:pt x="1704065" y="929425"/>
                  </a:lnTo>
                  <a:lnTo>
                    <a:pt x="1730158" y="971051"/>
                  </a:lnTo>
                  <a:lnTo>
                    <a:pt x="1755317" y="1013434"/>
                  </a:lnTo>
                  <a:lnTo>
                    <a:pt x="0" y="202686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588511" y="1960535"/>
            <a:ext cx="720725" cy="6790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1830"/>
              </a:lnSpc>
              <a:spcBef>
                <a:spcPts val="95"/>
              </a:spcBef>
            </a:pPr>
            <a:r>
              <a:rPr lang="ko-KR" altLang="en-US" sz="1600" b="1" spc="-10" dirty="0" smtClean="0">
                <a:latin typeface="Arial"/>
                <a:cs typeface="Arial"/>
              </a:rPr>
              <a:t>수집</a:t>
            </a:r>
            <a:endParaRPr sz="1600" dirty="0">
              <a:latin typeface="Arial"/>
              <a:cs typeface="Arial"/>
            </a:endParaRPr>
          </a:p>
          <a:p>
            <a:pPr marL="12700" marR="5080" indent="-635" algn="ctr">
              <a:lnSpc>
                <a:spcPts val="1140"/>
              </a:lnSpc>
              <a:spcBef>
                <a:spcPts val="95"/>
              </a:spcBef>
            </a:pPr>
            <a:r>
              <a:rPr lang="ko-KR" altLang="en-US" sz="1100" spc="-10" dirty="0" smtClean="0">
                <a:latin typeface="Arial"/>
                <a:cs typeface="Arial"/>
              </a:rPr>
              <a:t>고객 관련 정보의 수집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55489" y="2513915"/>
            <a:ext cx="2045970" cy="2045970"/>
            <a:chOff x="5355489" y="2513915"/>
            <a:chExt cx="2045970" cy="2045970"/>
          </a:xfrm>
        </p:grpSpPr>
        <p:sp>
          <p:nvSpPr>
            <p:cNvPr id="14" name="object 14"/>
            <p:cNvSpPr/>
            <p:nvPr/>
          </p:nvSpPr>
          <p:spPr>
            <a:xfrm>
              <a:off x="5365014" y="2523439"/>
              <a:ext cx="2026920" cy="2026920"/>
            </a:xfrm>
            <a:custGeom>
              <a:avLst/>
              <a:gdLst/>
              <a:ahLst/>
              <a:cxnLst/>
              <a:rect l="l" t="t" r="r" b="b"/>
              <a:pathLst>
                <a:path w="2026920" h="2026920">
                  <a:moveTo>
                    <a:pt x="1755317" y="0"/>
                  </a:moveTo>
                  <a:lnTo>
                    <a:pt x="0" y="1013434"/>
                  </a:lnTo>
                  <a:lnTo>
                    <a:pt x="1755317" y="2026869"/>
                  </a:lnTo>
                  <a:lnTo>
                    <a:pt x="1779442" y="1983889"/>
                  </a:lnTo>
                  <a:lnTo>
                    <a:pt x="1802446" y="1940479"/>
                  </a:lnTo>
                  <a:lnTo>
                    <a:pt x="1824326" y="1896658"/>
                  </a:lnTo>
                  <a:lnTo>
                    <a:pt x="1845085" y="1852448"/>
                  </a:lnTo>
                  <a:lnTo>
                    <a:pt x="1864722" y="1807869"/>
                  </a:lnTo>
                  <a:lnTo>
                    <a:pt x="1883237" y="1762942"/>
                  </a:lnTo>
                  <a:lnTo>
                    <a:pt x="1900629" y="1717687"/>
                  </a:lnTo>
                  <a:lnTo>
                    <a:pt x="1916900" y="1672124"/>
                  </a:lnTo>
                  <a:lnTo>
                    <a:pt x="1932048" y="1626274"/>
                  </a:lnTo>
                  <a:lnTo>
                    <a:pt x="1946074" y="1580157"/>
                  </a:lnTo>
                  <a:lnTo>
                    <a:pt x="1958978" y="1533795"/>
                  </a:lnTo>
                  <a:lnTo>
                    <a:pt x="1970761" y="1487207"/>
                  </a:lnTo>
                  <a:lnTo>
                    <a:pt x="1981420" y="1440414"/>
                  </a:lnTo>
                  <a:lnTo>
                    <a:pt x="1990958" y="1393436"/>
                  </a:lnTo>
                  <a:lnTo>
                    <a:pt x="1999374" y="1346295"/>
                  </a:lnTo>
                  <a:lnTo>
                    <a:pt x="2006668" y="1299010"/>
                  </a:lnTo>
                  <a:lnTo>
                    <a:pt x="2012839" y="1251602"/>
                  </a:lnTo>
                  <a:lnTo>
                    <a:pt x="2017889" y="1204091"/>
                  </a:lnTo>
                  <a:lnTo>
                    <a:pt x="2021816" y="1156499"/>
                  </a:lnTo>
                  <a:lnTo>
                    <a:pt x="2024621" y="1108845"/>
                  </a:lnTo>
                  <a:lnTo>
                    <a:pt x="2026304" y="1061150"/>
                  </a:lnTo>
                  <a:lnTo>
                    <a:pt x="2026866" y="1013434"/>
                  </a:lnTo>
                  <a:lnTo>
                    <a:pt x="2026304" y="965719"/>
                  </a:lnTo>
                  <a:lnTo>
                    <a:pt x="2024621" y="918024"/>
                  </a:lnTo>
                  <a:lnTo>
                    <a:pt x="2021816" y="870370"/>
                  </a:lnTo>
                  <a:lnTo>
                    <a:pt x="2017889" y="822777"/>
                  </a:lnTo>
                  <a:lnTo>
                    <a:pt x="2012839" y="775266"/>
                  </a:lnTo>
                  <a:lnTo>
                    <a:pt x="2006668" y="727858"/>
                  </a:lnTo>
                  <a:lnTo>
                    <a:pt x="1999374" y="680573"/>
                  </a:lnTo>
                  <a:lnTo>
                    <a:pt x="1990958" y="633432"/>
                  </a:lnTo>
                  <a:lnTo>
                    <a:pt x="1981420" y="586454"/>
                  </a:lnTo>
                  <a:lnTo>
                    <a:pt x="1970761" y="539661"/>
                  </a:lnTo>
                  <a:lnTo>
                    <a:pt x="1958978" y="493073"/>
                  </a:lnTo>
                  <a:lnTo>
                    <a:pt x="1946074" y="446711"/>
                  </a:lnTo>
                  <a:lnTo>
                    <a:pt x="1932048" y="400594"/>
                  </a:lnTo>
                  <a:lnTo>
                    <a:pt x="1916900" y="354745"/>
                  </a:lnTo>
                  <a:lnTo>
                    <a:pt x="1900629" y="309182"/>
                  </a:lnTo>
                  <a:lnTo>
                    <a:pt x="1883237" y="263926"/>
                  </a:lnTo>
                  <a:lnTo>
                    <a:pt x="1864722" y="218999"/>
                  </a:lnTo>
                  <a:lnTo>
                    <a:pt x="1845085" y="174420"/>
                  </a:lnTo>
                  <a:lnTo>
                    <a:pt x="1824326" y="130210"/>
                  </a:lnTo>
                  <a:lnTo>
                    <a:pt x="1802446" y="86390"/>
                  </a:lnTo>
                  <a:lnTo>
                    <a:pt x="1779442" y="42979"/>
                  </a:lnTo>
                  <a:lnTo>
                    <a:pt x="1755317" y="0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65014" y="2523440"/>
              <a:ext cx="2026920" cy="2026920"/>
            </a:xfrm>
            <a:custGeom>
              <a:avLst/>
              <a:gdLst/>
              <a:ahLst/>
              <a:cxnLst/>
              <a:rect l="l" t="t" r="r" b="b"/>
              <a:pathLst>
                <a:path w="2026920" h="2026920">
                  <a:moveTo>
                    <a:pt x="1755317" y="0"/>
                  </a:moveTo>
                  <a:lnTo>
                    <a:pt x="1779442" y="42979"/>
                  </a:lnTo>
                  <a:lnTo>
                    <a:pt x="1802446" y="86390"/>
                  </a:lnTo>
                  <a:lnTo>
                    <a:pt x="1824326" y="130210"/>
                  </a:lnTo>
                  <a:lnTo>
                    <a:pt x="1845085" y="174420"/>
                  </a:lnTo>
                  <a:lnTo>
                    <a:pt x="1864722" y="218999"/>
                  </a:lnTo>
                  <a:lnTo>
                    <a:pt x="1883237" y="263926"/>
                  </a:lnTo>
                  <a:lnTo>
                    <a:pt x="1900629" y="309182"/>
                  </a:lnTo>
                  <a:lnTo>
                    <a:pt x="1916900" y="354745"/>
                  </a:lnTo>
                  <a:lnTo>
                    <a:pt x="1932048" y="400594"/>
                  </a:lnTo>
                  <a:lnTo>
                    <a:pt x="1946074" y="446711"/>
                  </a:lnTo>
                  <a:lnTo>
                    <a:pt x="1958978" y="493073"/>
                  </a:lnTo>
                  <a:lnTo>
                    <a:pt x="1970761" y="539661"/>
                  </a:lnTo>
                  <a:lnTo>
                    <a:pt x="1981420" y="586454"/>
                  </a:lnTo>
                  <a:lnTo>
                    <a:pt x="1990958" y="633432"/>
                  </a:lnTo>
                  <a:lnTo>
                    <a:pt x="1999374" y="680573"/>
                  </a:lnTo>
                  <a:lnTo>
                    <a:pt x="2006668" y="727858"/>
                  </a:lnTo>
                  <a:lnTo>
                    <a:pt x="2012839" y="775266"/>
                  </a:lnTo>
                  <a:lnTo>
                    <a:pt x="2017889" y="822777"/>
                  </a:lnTo>
                  <a:lnTo>
                    <a:pt x="2021816" y="870370"/>
                  </a:lnTo>
                  <a:lnTo>
                    <a:pt x="2024621" y="918024"/>
                  </a:lnTo>
                  <a:lnTo>
                    <a:pt x="2026304" y="965719"/>
                  </a:lnTo>
                  <a:lnTo>
                    <a:pt x="2026866" y="1013434"/>
                  </a:lnTo>
                  <a:lnTo>
                    <a:pt x="2026304" y="1061150"/>
                  </a:lnTo>
                  <a:lnTo>
                    <a:pt x="2024621" y="1108845"/>
                  </a:lnTo>
                  <a:lnTo>
                    <a:pt x="2021816" y="1156499"/>
                  </a:lnTo>
                  <a:lnTo>
                    <a:pt x="2017889" y="1204091"/>
                  </a:lnTo>
                  <a:lnTo>
                    <a:pt x="2012839" y="1251602"/>
                  </a:lnTo>
                  <a:lnTo>
                    <a:pt x="2006668" y="1299010"/>
                  </a:lnTo>
                  <a:lnTo>
                    <a:pt x="1999374" y="1346295"/>
                  </a:lnTo>
                  <a:lnTo>
                    <a:pt x="1990958" y="1393436"/>
                  </a:lnTo>
                  <a:lnTo>
                    <a:pt x="1981420" y="1440414"/>
                  </a:lnTo>
                  <a:lnTo>
                    <a:pt x="1970761" y="1487207"/>
                  </a:lnTo>
                  <a:lnTo>
                    <a:pt x="1958978" y="1533795"/>
                  </a:lnTo>
                  <a:lnTo>
                    <a:pt x="1946074" y="1580157"/>
                  </a:lnTo>
                  <a:lnTo>
                    <a:pt x="1932048" y="1626274"/>
                  </a:lnTo>
                  <a:lnTo>
                    <a:pt x="1916900" y="1672124"/>
                  </a:lnTo>
                  <a:lnTo>
                    <a:pt x="1900629" y="1717687"/>
                  </a:lnTo>
                  <a:lnTo>
                    <a:pt x="1883237" y="1762942"/>
                  </a:lnTo>
                  <a:lnTo>
                    <a:pt x="1864722" y="1807869"/>
                  </a:lnTo>
                  <a:lnTo>
                    <a:pt x="1845085" y="1852448"/>
                  </a:lnTo>
                  <a:lnTo>
                    <a:pt x="1824326" y="1896658"/>
                  </a:lnTo>
                  <a:lnTo>
                    <a:pt x="1802446" y="1940479"/>
                  </a:lnTo>
                  <a:lnTo>
                    <a:pt x="1779442" y="1983889"/>
                  </a:lnTo>
                  <a:lnTo>
                    <a:pt x="1755317" y="2026869"/>
                  </a:lnTo>
                  <a:lnTo>
                    <a:pt x="0" y="1013434"/>
                  </a:lnTo>
                  <a:lnTo>
                    <a:pt x="175531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22808" y="3167081"/>
            <a:ext cx="1005840" cy="6790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0"/>
              </a:lnSpc>
              <a:spcBef>
                <a:spcPts val="95"/>
              </a:spcBef>
            </a:pPr>
            <a:r>
              <a:rPr lang="ko-KR" altLang="en-US" sz="1600" b="1" spc="-10" dirty="0" smtClean="0">
                <a:latin typeface="Arial"/>
                <a:cs typeface="Arial"/>
              </a:rPr>
              <a:t>분석</a:t>
            </a:r>
            <a:endParaRPr sz="1600" dirty="0">
              <a:latin typeface="Arial"/>
              <a:cs typeface="Arial"/>
            </a:endParaRPr>
          </a:p>
          <a:p>
            <a:pPr marL="12700" marR="5080" indent="-1270" algn="ctr">
              <a:lnSpc>
                <a:spcPts val="1140"/>
              </a:lnSpc>
              <a:spcBef>
                <a:spcPts val="95"/>
              </a:spcBef>
            </a:pPr>
            <a:r>
              <a:rPr lang="ko-KR" altLang="en-US" sz="1100" dirty="0" smtClean="0">
                <a:latin typeface="Arial"/>
                <a:cs typeface="Arial"/>
              </a:rPr>
              <a:t>고객의 재무상태 분석 및 평가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07453" y="3620503"/>
            <a:ext cx="1774825" cy="2045970"/>
            <a:chOff x="5307453" y="3620503"/>
            <a:chExt cx="1774825" cy="2045970"/>
          </a:xfrm>
        </p:grpSpPr>
        <p:sp>
          <p:nvSpPr>
            <p:cNvPr id="18" name="object 18"/>
            <p:cNvSpPr/>
            <p:nvPr/>
          </p:nvSpPr>
          <p:spPr>
            <a:xfrm>
              <a:off x="5316978" y="3630028"/>
              <a:ext cx="1755775" cy="2026920"/>
            </a:xfrm>
            <a:custGeom>
              <a:avLst/>
              <a:gdLst/>
              <a:ahLst/>
              <a:cxnLst/>
              <a:rect l="l" t="t" r="r" b="b"/>
              <a:pathLst>
                <a:path w="1755775" h="2026920">
                  <a:moveTo>
                    <a:pt x="0" y="0"/>
                  </a:moveTo>
                  <a:lnTo>
                    <a:pt x="0" y="2026869"/>
                  </a:lnTo>
                  <a:lnTo>
                    <a:pt x="49284" y="2026272"/>
                  </a:lnTo>
                  <a:lnTo>
                    <a:pt x="98380" y="2024488"/>
                  </a:lnTo>
                  <a:lnTo>
                    <a:pt x="147270" y="2021527"/>
                  </a:lnTo>
                  <a:lnTo>
                    <a:pt x="195936" y="2017400"/>
                  </a:lnTo>
                  <a:lnTo>
                    <a:pt x="244361" y="2012116"/>
                  </a:lnTo>
                  <a:lnTo>
                    <a:pt x="292526" y="2005687"/>
                  </a:lnTo>
                  <a:lnTo>
                    <a:pt x="340415" y="1998121"/>
                  </a:lnTo>
                  <a:lnTo>
                    <a:pt x="388009" y="1989431"/>
                  </a:lnTo>
                  <a:lnTo>
                    <a:pt x="435290" y="1979624"/>
                  </a:lnTo>
                  <a:lnTo>
                    <a:pt x="482241" y="1968713"/>
                  </a:lnTo>
                  <a:lnTo>
                    <a:pt x="528844" y="1956707"/>
                  </a:lnTo>
                  <a:lnTo>
                    <a:pt x="575082" y="1943617"/>
                  </a:lnTo>
                  <a:lnTo>
                    <a:pt x="620936" y="1929452"/>
                  </a:lnTo>
                  <a:lnTo>
                    <a:pt x="666388" y="1914223"/>
                  </a:lnTo>
                  <a:lnTo>
                    <a:pt x="711422" y="1897941"/>
                  </a:lnTo>
                  <a:lnTo>
                    <a:pt x="756018" y="1880615"/>
                  </a:lnTo>
                  <a:lnTo>
                    <a:pt x="800161" y="1862256"/>
                  </a:lnTo>
                  <a:lnTo>
                    <a:pt x="843831" y="1842873"/>
                  </a:lnTo>
                  <a:lnTo>
                    <a:pt x="887010" y="1822478"/>
                  </a:lnTo>
                  <a:lnTo>
                    <a:pt x="929683" y="1801081"/>
                  </a:lnTo>
                  <a:lnTo>
                    <a:pt x="971829" y="1778691"/>
                  </a:lnTo>
                  <a:lnTo>
                    <a:pt x="1013433" y="1755319"/>
                  </a:lnTo>
                  <a:lnTo>
                    <a:pt x="1054475" y="1730975"/>
                  </a:lnTo>
                  <a:lnTo>
                    <a:pt x="1094938" y="1705670"/>
                  </a:lnTo>
                  <a:lnTo>
                    <a:pt x="1134805" y="1679414"/>
                  </a:lnTo>
                  <a:lnTo>
                    <a:pt x="1174058" y="1652216"/>
                  </a:lnTo>
                  <a:lnTo>
                    <a:pt x="1212678" y="1624088"/>
                  </a:lnTo>
                  <a:lnTo>
                    <a:pt x="1250649" y="1595039"/>
                  </a:lnTo>
                  <a:lnTo>
                    <a:pt x="1287952" y="1565080"/>
                  </a:lnTo>
                  <a:lnTo>
                    <a:pt x="1324570" y="1534221"/>
                  </a:lnTo>
                  <a:lnTo>
                    <a:pt x="1360484" y="1502472"/>
                  </a:lnTo>
                  <a:lnTo>
                    <a:pt x="1395678" y="1469844"/>
                  </a:lnTo>
                  <a:lnTo>
                    <a:pt x="1430134" y="1436347"/>
                  </a:lnTo>
                  <a:lnTo>
                    <a:pt x="1463833" y="1401990"/>
                  </a:lnTo>
                  <a:lnTo>
                    <a:pt x="1496757" y="1366785"/>
                  </a:lnTo>
                  <a:lnTo>
                    <a:pt x="1528890" y="1330741"/>
                  </a:lnTo>
                  <a:lnTo>
                    <a:pt x="1560214" y="1293869"/>
                  </a:lnTo>
                  <a:lnTo>
                    <a:pt x="1590710" y="1256179"/>
                  </a:lnTo>
                  <a:lnTo>
                    <a:pt x="1620361" y="1217681"/>
                  </a:lnTo>
                  <a:lnTo>
                    <a:pt x="1649149" y="1178386"/>
                  </a:lnTo>
                  <a:lnTo>
                    <a:pt x="1677056" y="1138303"/>
                  </a:lnTo>
                  <a:lnTo>
                    <a:pt x="1704065" y="1097443"/>
                  </a:lnTo>
                  <a:lnTo>
                    <a:pt x="1730158" y="1055817"/>
                  </a:lnTo>
                  <a:lnTo>
                    <a:pt x="1755317" y="101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16978" y="3630028"/>
              <a:ext cx="1755775" cy="2026920"/>
            </a:xfrm>
            <a:custGeom>
              <a:avLst/>
              <a:gdLst/>
              <a:ahLst/>
              <a:cxnLst/>
              <a:rect l="l" t="t" r="r" b="b"/>
              <a:pathLst>
                <a:path w="1755775" h="2026920">
                  <a:moveTo>
                    <a:pt x="1755317" y="1013434"/>
                  </a:moveTo>
                  <a:lnTo>
                    <a:pt x="1730158" y="1055817"/>
                  </a:lnTo>
                  <a:lnTo>
                    <a:pt x="1704065" y="1097443"/>
                  </a:lnTo>
                  <a:lnTo>
                    <a:pt x="1677056" y="1138303"/>
                  </a:lnTo>
                  <a:lnTo>
                    <a:pt x="1649149" y="1178386"/>
                  </a:lnTo>
                  <a:lnTo>
                    <a:pt x="1620361" y="1217681"/>
                  </a:lnTo>
                  <a:lnTo>
                    <a:pt x="1590710" y="1256179"/>
                  </a:lnTo>
                  <a:lnTo>
                    <a:pt x="1560214" y="1293869"/>
                  </a:lnTo>
                  <a:lnTo>
                    <a:pt x="1528890" y="1330741"/>
                  </a:lnTo>
                  <a:lnTo>
                    <a:pt x="1496757" y="1366785"/>
                  </a:lnTo>
                  <a:lnTo>
                    <a:pt x="1463833" y="1401990"/>
                  </a:lnTo>
                  <a:lnTo>
                    <a:pt x="1430134" y="1436347"/>
                  </a:lnTo>
                  <a:lnTo>
                    <a:pt x="1395678" y="1469844"/>
                  </a:lnTo>
                  <a:lnTo>
                    <a:pt x="1360484" y="1502472"/>
                  </a:lnTo>
                  <a:lnTo>
                    <a:pt x="1324570" y="1534221"/>
                  </a:lnTo>
                  <a:lnTo>
                    <a:pt x="1287952" y="1565080"/>
                  </a:lnTo>
                  <a:lnTo>
                    <a:pt x="1250649" y="1595039"/>
                  </a:lnTo>
                  <a:lnTo>
                    <a:pt x="1212678" y="1624088"/>
                  </a:lnTo>
                  <a:lnTo>
                    <a:pt x="1174058" y="1652216"/>
                  </a:lnTo>
                  <a:lnTo>
                    <a:pt x="1134805" y="1679414"/>
                  </a:lnTo>
                  <a:lnTo>
                    <a:pt x="1094938" y="1705670"/>
                  </a:lnTo>
                  <a:lnTo>
                    <a:pt x="1054475" y="1730975"/>
                  </a:lnTo>
                  <a:lnTo>
                    <a:pt x="1013433" y="1755319"/>
                  </a:lnTo>
                  <a:lnTo>
                    <a:pt x="971829" y="1778691"/>
                  </a:lnTo>
                  <a:lnTo>
                    <a:pt x="929683" y="1801081"/>
                  </a:lnTo>
                  <a:lnTo>
                    <a:pt x="887010" y="1822478"/>
                  </a:lnTo>
                  <a:lnTo>
                    <a:pt x="843831" y="1842873"/>
                  </a:lnTo>
                  <a:lnTo>
                    <a:pt x="800161" y="1862256"/>
                  </a:lnTo>
                  <a:lnTo>
                    <a:pt x="756018" y="1880615"/>
                  </a:lnTo>
                  <a:lnTo>
                    <a:pt x="711422" y="1897941"/>
                  </a:lnTo>
                  <a:lnTo>
                    <a:pt x="666388" y="1914223"/>
                  </a:lnTo>
                  <a:lnTo>
                    <a:pt x="620936" y="1929452"/>
                  </a:lnTo>
                  <a:lnTo>
                    <a:pt x="575082" y="1943617"/>
                  </a:lnTo>
                  <a:lnTo>
                    <a:pt x="528844" y="1956707"/>
                  </a:lnTo>
                  <a:lnTo>
                    <a:pt x="482241" y="1968713"/>
                  </a:lnTo>
                  <a:lnTo>
                    <a:pt x="435290" y="1979624"/>
                  </a:lnTo>
                  <a:lnTo>
                    <a:pt x="388009" y="1989431"/>
                  </a:lnTo>
                  <a:lnTo>
                    <a:pt x="340415" y="1998121"/>
                  </a:lnTo>
                  <a:lnTo>
                    <a:pt x="292526" y="2005687"/>
                  </a:lnTo>
                  <a:lnTo>
                    <a:pt x="244361" y="2012116"/>
                  </a:lnTo>
                  <a:lnTo>
                    <a:pt x="195936" y="2017400"/>
                  </a:lnTo>
                  <a:lnTo>
                    <a:pt x="147270" y="2021527"/>
                  </a:lnTo>
                  <a:lnTo>
                    <a:pt x="98380" y="2024488"/>
                  </a:lnTo>
                  <a:lnTo>
                    <a:pt x="49284" y="2026272"/>
                  </a:lnTo>
                  <a:lnTo>
                    <a:pt x="0" y="2026869"/>
                  </a:lnTo>
                  <a:lnTo>
                    <a:pt x="0" y="0"/>
                  </a:lnTo>
                  <a:lnTo>
                    <a:pt x="1755317" y="101343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81760" y="4418448"/>
            <a:ext cx="1247639" cy="5379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0"/>
              </a:lnSpc>
              <a:spcBef>
                <a:spcPts val="95"/>
              </a:spcBef>
            </a:pPr>
            <a:r>
              <a:rPr lang="ko-KR" altLang="en-US" sz="1600" b="1" spc="-10" dirty="0" smtClean="0">
                <a:latin typeface="Arial"/>
                <a:cs typeface="Arial"/>
              </a:rPr>
              <a:t>작성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ts val="1140"/>
              </a:lnSpc>
              <a:spcBef>
                <a:spcPts val="95"/>
              </a:spcBef>
            </a:pPr>
            <a:r>
              <a:rPr lang="ko-KR" altLang="en-US" sz="1100" spc="-10" dirty="0" smtClean="0">
                <a:latin typeface="Arial"/>
                <a:cs typeface="Arial"/>
              </a:rPr>
              <a:t>재무설계 제안서의 작성 및 제시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83445" y="3495283"/>
            <a:ext cx="1774825" cy="2045970"/>
            <a:chOff x="3183445" y="3495283"/>
            <a:chExt cx="1774825" cy="2045970"/>
          </a:xfrm>
        </p:grpSpPr>
        <p:sp>
          <p:nvSpPr>
            <p:cNvPr id="22" name="object 22"/>
            <p:cNvSpPr/>
            <p:nvPr/>
          </p:nvSpPr>
          <p:spPr>
            <a:xfrm>
              <a:off x="3192970" y="3504808"/>
              <a:ext cx="1755775" cy="2026920"/>
            </a:xfrm>
            <a:custGeom>
              <a:avLst/>
              <a:gdLst/>
              <a:ahLst/>
              <a:cxnLst/>
              <a:rect l="l" t="t" r="r" b="b"/>
              <a:pathLst>
                <a:path w="1755775" h="2026920">
                  <a:moveTo>
                    <a:pt x="1755317" y="0"/>
                  </a:moveTo>
                  <a:lnTo>
                    <a:pt x="0" y="1013434"/>
                  </a:lnTo>
                  <a:lnTo>
                    <a:pt x="25159" y="1055817"/>
                  </a:lnTo>
                  <a:lnTo>
                    <a:pt x="51252" y="1097443"/>
                  </a:lnTo>
                  <a:lnTo>
                    <a:pt x="78261" y="1138303"/>
                  </a:lnTo>
                  <a:lnTo>
                    <a:pt x="106168" y="1178386"/>
                  </a:lnTo>
                  <a:lnTo>
                    <a:pt x="134956" y="1217681"/>
                  </a:lnTo>
                  <a:lnTo>
                    <a:pt x="164607" y="1256179"/>
                  </a:lnTo>
                  <a:lnTo>
                    <a:pt x="195103" y="1293869"/>
                  </a:lnTo>
                  <a:lnTo>
                    <a:pt x="226426" y="1330741"/>
                  </a:lnTo>
                  <a:lnTo>
                    <a:pt x="258559" y="1366785"/>
                  </a:lnTo>
                  <a:lnTo>
                    <a:pt x="291484" y="1401990"/>
                  </a:lnTo>
                  <a:lnTo>
                    <a:pt x="325183" y="1436347"/>
                  </a:lnTo>
                  <a:lnTo>
                    <a:pt x="359638" y="1469844"/>
                  </a:lnTo>
                  <a:lnTo>
                    <a:pt x="394832" y="1502472"/>
                  </a:lnTo>
                  <a:lnTo>
                    <a:pt x="430747" y="1534221"/>
                  </a:lnTo>
                  <a:lnTo>
                    <a:pt x="467365" y="1565080"/>
                  </a:lnTo>
                  <a:lnTo>
                    <a:pt x="504668" y="1595039"/>
                  </a:lnTo>
                  <a:lnTo>
                    <a:pt x="542639" y="1624088"/>
                  </a:lnTo>
                  <a:lnTo>
                    <a:pt x="581259" y="1652216"/>
                  </a:lnTo>
                  <a:lnTo>
                    <a:pt x="620512" y="1679414"/>
                  </a:lnTo>
                  <a:lnTo>
                    <a:pt x="660379" y="1705670"/>
                  </a:lnTo>
                  <a:lnTo>
                    <a:pt x="700842" y="1730975"/>
                  </a:lnTo>
                  <a:lnTo>
                    <a:pt x="741884" y="1755319"/>
                  </a:lnTo>
                  <a:lnTo>
                    <a:pt x="783488" y="1778691"/>
                  </a:lnTo>
                  <a:lnTo>
                    <a:pt x="825634" y="1801081"/>
                  </a:lnTo>
                  <a:lnTo>
                    <a:pt x="868306" y="1822478"/>
                  </a:lnTo>
                  <a:lnTo>
                    <a:pt x="911486" y="1842873"/>
                  </a:lnTo>
                  <a:lnTo>
                    <a:pt x="955156" y="1862256"/>
                  </a:lnTo>
                  <a:lnTo>
                    <a:pt x="999298" y="1880615"/>
                  </a:lnTo>
                  <a:lnTo>
                    <a:pt x="1043895" y="1897941"/>
                  </a:lnTo>
                  <a:lnTo>
                    <a:pt x="1088929" y="1914223"/>
                  </a:lnTo>
                  <a:lnTo>
                    <a:pt x="1134381" y="1929452"/>
                  </a:lnTo>
                  <a:lnTo>
                    <a:pt x="1180235" y="1943617"/>
                  </a:lnTo>
                  <a:lnTo>
                    <a:pt x="1226472" y="1956707"/>
                  </a:lnTo>
                  <a:lnTo>
                    <a:pt x="1273076" y="1968713"/>
                  </a:lnTo>
                  <a:lnTo>
                    <a:pt x="1320027" y="1979624"/>
                  </a:lnTo>
                  <a:lnTo>
                    <a:pt x="1367308" y="1989431"/>
                  </a:lnTo>
                  <a:lnTo>
                    <a:pt x="1414902" y="1998121"/>
                  </a:lnTo>
                  <a:lnTo>
                    <a:pt x="1462790" y="2005687"/>
                  </a:lnTo>
                  <a:lnTo>
                    <a:pt x="1510956" y="2012116"/>
                  </a:lnTo>
                  <a:lnTo>
                    <a:pt x="1559381" y="2017400"/>
                  </a:lnTo>
                  <a:lnTo>
                    <a:pt x="1608047" y="2021527"/>
                  </a:lnTo>
                  <a:lnTo>
                    <a:pt x="1656937" y="2024488"/>
                  </a:lnTo>
                  <a:lnTo>
                    <a:pt x="1706033" y="2026272"/>
                  </a:lnTo>
                  <a:lnTo>
                    <a:pt x="1755317" y="2026869"/>
                  </a:lnTo>
                  <a:lnTo>
                    <a:pt x="1755317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92970" y="3504808"/>
              <a:ext cx="1755775" cy="2026920"/>
            </a:xfrm>
            <a:custGeom>
              <a:avLst/>
              <a:gdLst/>
              <a:ahLst/>
              <a:cxnLst/>
              <a:rect l="l" t="t" r="r" b="b"/>
              <a:pathLst>
                <a:path w="1755775" h="2026920">
                  <a:moveTo>
                    <a:pt x="1755317" y="2026869"/>
                  </a:moveTo>
                  <a:lnTo>
                    <a:pt x="1706033" y="2026272"/>
                  </a:lnTo>
                  <a:lnTo>
                    <a:pt x="1656937" y="2024488"/>
                  </a:lnTo>
                  <a:lnTo>
                    <a:pt x="1608047" y="2021527"/>
                  </a:lnTo>
                  <a:lnTo>
                    <a:pt x="1559381" y="2017400"/>
                  </a:lnTo>
                  <a:lnTo>
                    <a:pt x="1510956" y="2012116"/>
                  </a:lnTo>
                  <a:lnTo>
                    <a:pt x="1462790" y="2005687"/>
                  </a:lnTo>
                  <a:lnTo>
                    <a:pt x="1414902" y="1998121"/>
                  </a:lnTo>
                  <a:lnTo>
                    <a:pt x="1367308" y="1989431"/>
                  </a:lnTo>
                  <a:lnTo>
                    <a:pt x="1320027" y="1979624"/>
                  </a:lnTo>
                  <a:lnTo>
                    <a:pt x="1273076" y="1968713"/>
                  </a:lnTo>
                  <a:lnTo>
                    <a:pt x="1226472" y="1956707"/>
                  </a:lnTo>
                  <a:lnTo>
                    <a:pt x="1180235" y="1943617"/>
                  </a:lnTo>
                  <a:lnTo>
                    <a:pt x="1134381" y="1929452"/>
                  </a:lnTo>
                  <a:lnTo>
                    <a:pt x="1088929" y="1914223"/>
                  </a:lnTo>
                  <a:lnTo>
                    <a:pt x="1043895" y="1897941"/>
                  </a:lnTo>
                  <a:lnTo>
                    <a:pt x="999298" y="1880615"/>
                  </a:lnTo>
                  <a:lnTo>
                    <a:pt x="955156" y="1862256"/>
                  </a:lnTo>
                  <a:lnTo>
                    <a:pt x="911486" y="1842873"/>
                  </a:lnTo>
                  <a:lnTo>
                    <a:pt x="868306" y="1822478"/>
                  </a:lnTo>
                  <a:lnTo>
                    <a:pt x="825634" y="1801081"/>
                  </a:lnTo>
                  <a:lnTo>
                    <a:pt x="783488" y="1778691"/>
                  </a:lnTo>
                  <a:lnTo>
                    <a:pt x="741884" y="1755319"/>
                  </a:lnTo>
                  <a:lnTo>
                    <a:pt x="700842" y="1730975"/>
                  </a:lnTo>
                  <a:lnTo>
                    <a:pt x="660379" y="1705670"/>
                  </a:lnTo>
                  <a:lnTo>
                    <a:pt x="620512" y="1679414"/>
                  </a:lnTo>
                  <a:lnTo>
                    <a:pt x="581259" y="1652216"/>
                  </a:lnTo>
                  <a:lnTo>
                    <a:pt x="542639" y="1624088"/>
                  </a:lnTo>
                  <a:lnTo>
                    <a:pt x="504668" y="1595039"/>
                  </a:lnTo>
                  <a:lnTo>
                    <a:pt x="467365" y="1565080"/>
                  </a:lnTo>
                  <a:lnTo>
                    <a:pt x="430747" y="1534221"/>
                  </a:lnTo>
                  <a:lnTo>
                    <a:pt x="394832" y="1502472"/>
                  </a:lnTo>
                  <a:lnTo>
                    <a:pt x="359638" y="1469844"/>
                  </a:lnTo>
                  <a:lnTo>
                    <a:pt x="325183" y="1436347"/>
                  </a:lnTo>
                  <a:lnTo>
                    <a:pt x="291484" y="1401990"/>
                  </a:lnTo>
                  <a:lnTo>
                    <a:pt x="258559" y="1366785"/>
                  </a:lnTo>
                  <a:lnTo>
                    <a:pt x="226426" y="1330741"/>
                  </a:lnTo>
                  <a:lnTo>
                    <a:pt x="195103" y="1293869"/>
                  </a:lnTo>
                  <a:lnTo>
                    <a:pt x="164607" y="1256179"/>
                  </a:lnTo>
                  <a:lnTo>
                    <a:pt x="134956" y="1217681"/>
                  </a:lnTo>
                  <a:lnTo>
                    <a:pt x="106168" y="1178386"/>
                  </a:lnTo>
                  <a:lnTo>
                    <a:pt x="78261" y="1138303"/>
                  </a:lnTo>
                  <a:lnTo>
                    <a:pt x="51252" y="1097443"/>
                  </a:lnTo>
                  <a:lnTo>
                    <a:pt x="25159" y="1055817"/>
                  </a:lnTo>
                  <a:lnTo>
                    <a:pt x="0" y="1013434"/>
                  </a:lnTo>
                  <a:lnTo>
                    <a:pt x="1755317" y="0"/>
                  </a:lnTo>
                  <a:lnTo>
                    <a:pt x="1755317" y="202686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81400" y="4293225"/>
            <a:ext cx="1357006" cy="541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0"/>
              </a:lnSpc>
              <a:spcBef>
                <a:spcPts val="95"/>
              </a:spcBef>
            </a:pPr>
            <a:r>
              <a:rPr lang="ko-KR" altLang="en-US"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실행</a:t>
            </a:r>
            <a:endParaRPr sz="1600" dirty="0">
              <a:latin typeface="Arial"/>
              <a:cs typeface="Arial"/>
            </a:endParaRPr>
          </a:p>
          <a:p>
            <a:pPr marL="12700" marR="5080" indent="635" algn="ctr">
              <a:lnSpc>
                <a:spcPts val="1140"/>
              </a:lnSpc>
              <a:spcBef>
                <a:spcPts val="95"/>
              </a:spcBef>
            </a:pPr>
            <a:r>
              <a:rPr lang="ko-KR" altLang="en-US" sz="1100" dirty="0" smtClean="0">
                <a:solidFill>
                  <a:srgbClr val="FFFFFF"/>
                </a:solidFill>
                <a:latin typeface="Arial"/>
                <a:cs typeface="Arial"/>
              </a:rPr>
              <a:t>재무설계 제안서의 실행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911893" y="2481849"/>
            <a:ext cx="2045970" cy="2045970"/>
            <a:chOff x="2911893" y="2481849"/>
            <a:chExt cx="2045970" cy="2045970"/>
          </a:xfrm>
        </p:grpSpPr>
        <p:sp>
          <p:nvSpPr>
            <p:cNvPr id="26" name="object 26"/>
            <p:cNvSpPr/>
            <p:nvPr/>
          </p:nvSpPr>
          <p:spPr>
            <a:xfrm>
              <a:off x="2921418" y="2491374"/>
              <a:ext cx="2026920" cy="2026920"/>
            </a:xfrm>
            <a:custGeom>
              <a:avLst/>
              <a:gdLst/>
              <a:ahLst/>
              <a:cxnLst/>
              <a:rect l="l" t="t" r="r" b="b"/>
              <a:pathLst>
                <a:path w="2026920" h="2026920">
                  <a:moveTo>
                    <a:pt x="271548" y="0"/>
                  </a:moveTo>
                  <a:lnTo>
                    <a:pt x="247423" y="42979"/>
                  </a:lnTo>
                  <a:lnTo>
                    <a:pt x="224420" y="86390"/>
                  </a:lnTo>
                  <a:lnTo>
                    <a:pt x="202539" y="130210"/>
                  </a:lnTo>
                  <a:lnTo>
                    <a:pt x="181780" y="174420"/>
                  </a:lnTo>
                  <a:lnTo>
                    <a:pt x="162143" y="218999"/>
                  </a:lnTo>
                  <a:lnTo>
                    <a:pt x="143628" y="263926"/>
                  </a:lnTo>
                  <a:lnTo>
                    <a:pt x="126236" y="309182"/>
                  </a:lnTo>
                  <a:lnTo>
                    <a:pt x="109965" y="354745"/>
                  </a:lnTo>
                  <a:lnTo>
                    <a:pt x="94817" y="400594"/>
                  </a:lnTo>
                  <a:lnTo>
                    <a:pt x="80791" y="446711"/>
                  </a:lnTo>
                  <a:lnTo>
                    <a:pt x="67887" y="493073"/>
                  </a:lnTo>
                  <a:lnTo>
                    <a:pt x="56105" y="539661"/>
                  </a:lnTo>
                  <a:lnTo>
                    <a:pt x="45445" y="586454"/>
                  </a:lnTo>
                  <a:lnTo>
                    <a:pt x="35907" y="633432"/>
                  </a:lnTo>
                  <a:lnTo>
                    <a:pt x="27491" y="680573"/>
                  </a:lnTo>
                  <a:lnTo>
                    <a:pt x="20197" y="727858"/>
                  </a:lnTo>
                  <a:lnTo>
                    <a:pt x="14026" y="775266"/>
                  </a:lnTo>
                  <a:lnTo>
                    <a:pt x="8976" y="822777"/>
                  </a:lnTo>
                  <a:lnTo>
                    <a:pt x="5049" y="870370"/>
                  </a:lnTo>
                  <a:lnTo>
                    <a:pt x="2244" y="918024"/>
                  </a:lnTo>
                  <a:lnTo>
                    <a:pt x="561" y="965719"/>
                  </a:lnTo>
                  <a:lnTo>
                    <a:pt x="0" y="1013434"/>
                  </a:lnTo>
                  <a:lnTo>
                    <a:pt x="561" y="1061150"/>
                  </a:lnTo>
                  <a:lnTo>
                    <a:pt x="2244" y="1108845"/>
                  </a:lnTo>
                  <a:lnTo>
                    <a:pt x="5049" y="1156499"/>
                  </a:lnTo>
                  <a:lnTo>
                    <a:pt x="8976" y="1204091"/>
                  </a:lnTo>
                  <a:lnTo>
                    <a:pt x="14026" y="1251602"/>
                  </a:lnTo>
                  <a:lnTo>
                    <a:pt x="20197" y="1299010"/>
                  </a:lnTo>
                  <a:lnTo>
                    <a:pt x="27491" y="1346295"/>
                  </a:lnTo>
                  <a:lnTo>
                    <a:pt x="35907" y="1393436"/>
                  </a:lnTo>
                  <a:lnTo>
                    <a:pt x="45445" y="1440414"/>
                  </a:lnTo>
                  <a:lnTo>
                    <a:pt x="56105" y="1487207"/>
                  </a:lnTo>
                  <a:lnTo>
                    <a:pt x="67887" y="1533795"/>
                  </a:lnTo>
                  <a:lnTo>
                    <a:pt x="80791" y="1580157"/>
                  </a:lnTo>
                  <a:lnTo>
                    <a:pt x="94817" y="1626274"/>
                  </a:lnTo>
                  <a:lnTo>
                    <a:pt x="109965" y="1672124"/>
                  </a:lnTo>
                  <a:lnTo>
                    <a:pt x="126236" y="1717687"/>
                  </a:lnTo>
                  <a:lnTo>
                    <a:pt x="143628" y="1762942"/>
                  </a:lnTo>
                  <a:lnTo>
                    <a:pt x="162143" y="1807869"/>
                  </a:lnTo>
                  <a:lnTo>
                    <a:pt x="181780" y="1852448"/>
                  </a:lnTo>
                  <a:lnTo>
                    <a:pt x="202539" y="1896658"/>
                  </a:lnTo>
                  <a:lnTo>
                    <a:pt x="224420" y="1940479"/>
                  </a:lnTo>
                  <a:lnTo>
                    <a:pt x="247423" y="1983889"/>
                  </a:lnTo>
                  <a:lnTo>
                    <a:pt x="271548" y="2026869"/>
                  </a:lnTo>
                  <a:lnTo>
                    <a:pt x="2026866" y="1013434"/>
                  </a:lnTo>
                  <a:lnTo>
                    <a:pt x="271548" y="0"/>
                  </a:lnTo>
                  <a:close/>
                </a:path>
              </a:pathLst>
            </a:custGeom>
            <a:solidFill>
              <a:srgbClr val="01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21418" y="2491374"/>
              <a:ext cx="2026920" cy="2026920"/>
            </a:xfrm>
            <a:custGeom>
              <a:avLst/>
              <a:gdLst/>
              <a:ahLst/>
              <a:cxnLst/>
              <a:rect l="l" t="t" r="r" b="b"/>
              <a:pathLst>
                <a:path w="2026920" h="2026920">
                  <a:moveTo>
                    <a:pt x="271548" y="2026869"/>
                  </a:moveTo>
                  <a:lnTo>
                    <a:pt x="247423" y="1983889"/>
                  </a:lnTo>
                  <a:lnTo>
                    <a:pt x="224420" y="1940479"/>
                  </a:lnTo>
                  <a:lnTo>
                    <a:pt x="202539" y="1896658"/>
                  </a:lnTo>
                  <a:lnTo>
                    <a:pt x="181780" y="1852448"/>
                  </a:lnTo>
                  <a:lnTo>
                    <a:pt x="162143" y="1807869"/>
                  </a:lnTo>
                  <a:lnTo>
                    <a:pt x="143628" y="1762942"/>
                  </a:lnTo>
                  <a:lnTo>
                    <a:pt x="126236" y="1717687"/>
                  </a:lnTo>
                  <a:lnTo>
                    <a:pt x="109965" y="1672124"/>
                  </a:lnTo>
                  <a:lnTo>
                    <a:pt x="94817" y="1626274"/>
                  </a:lnTo>
                  <a:lnTo>
                    <a:pt x="80791" y="1580157"/>
                  </a:lnTo>
                  <a:lnTo>
                    <a:pt x="67887" y="1533795"/>
                  </a:lnTo>
                  <a:lnTo>
                    <a:pt x="56105" y="1487207"/>
                  </a:lnTo>
                  <a:lnTo>
                    <a:pt x="45445" y="1440414"/>
                  </a:lnTo>
                  <a:lnTo>
                    <a:pt x="35907" y="1393436"/>
                  </a:lnTo>
                  <a:lnTo>
                    <a:pt x="27491" y="1346295"/>
                  </a:lnTo>
                  <a:lnTo>
                    <a:pt x="20197" y="1299010"/>
                  </a:lnTo>
                  <a:lnTo>
                    <a:pt x="14026" y="1251602"/>
                  </a:lnTo>
                  <a:lnTo>
                    <a:pt x="8976" y="1204091"/>
                  </a:lnTo>
                  <a:lnTo>
                    <a:pt x="5049" y="1156499"/>
                  </a:lnTo>
                  <a:lnTo>
                    <a:pt x="2244" y="1108845"/>
                  </a:lnTo>
                  <a:lnTo>
                    <a:pt x="561" y="1061150"/>
                  </a:lnTo>
                  <a:lnTo>
                    <a:pt x="0" y="1013434"/>
                  </a:lnTo>
                  <a:lnTo>
                    <a:pt x="561" y="965719"/>
                  </a:lnTo>
                  <a:lnTo>
                    <a:pt x="2244" y="918024"/>
                  </a:lnTo>
                  <a:lnTo>
                    <a:pt x="5049" y="870370"/>
                  </a:lnTo>
                  <a:lnTo>
                    <a:pt x="8976" y="822777"/>
                  </a:lnTo>
                  <a:lnTo>
                    <a:pt x="14026" y="775266"/>
                  </a:lnTo>
                  <a:lnTo>
                    <a:pt x="20197" y="727858"/>
                  </a:lnTo>
                  <a:lnTo>
                    <a:pt x="27491" y="680573"/>
                  </a:lnTo>
                  <a:lnTo>
                    <a:pt x="35907" y="633432"/>
                  </a:lnTo>
                  <a:lnTo>
                    <a:pt x="45445" y="586454"/>
                  </a:lnTo>
                  <a:lnTo>
                    <a:pt x="56105" y="539661"/>
                  </a:lnTo>
                  <a:lnTo>
                    <a:pt x="67887" y="493073"/>
                  </a:lnTo>
                  <a:lnTo>
                    <a:pt x="80791" y="446711"/>
                  </a:lnTo>
                  <a:lnTo>
                    <a:pt x="94817" y="400594"/>
                  </a:lnTo>
                  <a:lnTo>
                    <a:pt x="109965" y="354745"/>
                  </a:lnTo>
                  <a:lnTo>
                    <a:pt x="126236" y="309182"/>
                  </a:lnTo>
                  <a:lnTo>
                    <a:pt x="143628" y="263926"/>
                  </a:lnTo>
                  <a:lnTo>
                    <a:pt x="162143" y="218999"/>
                  </a:lnTo>
                  <a:lnTo>
                    <a:pt x="181780" y="174420"/>
                  </a:lnTo>
                  <a:lnTo>
                    <a:pt x="202539" y="130210"/>
                  </a:lnTo>
                  <a:lnTo>
                    <a:pt x="224420" y="86390"/>
                  </a:lnTo>
                  <a:lnTo>
                    <a:pt x="247423" y="42979"/>
                  </a:lnTo>
                  <a:lnTo>
                    <a:pt x="271548" y="0"/>
                  </a:lnTo>
                  <a:lnTo>
                    <a:pt x="2026866" y="1013434"/>
                  </a:lnTo>
                  <a:lnTo>
                    <a:pt x="271548" y="202686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090851" y="3279606"/>
            <a:ext cx="1013460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0"/>
              </a:lnSpc>
              <a:spcBef>
                <a:spcPts val="95"/>
              </a:spcBef>
            </a:pPr>
            <a:r>
              <a:rPr lang="ko-KR" altLang="en-US"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모니터링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ts val="1230"/>
              </a:lnSpc>
            </a:pPr>
            <a:r>
              <a:rPr lang="ko-KR" altLang="en-US" sz="1100" dirty="0" smtClean="0">
                <a:solidFill>
                  <a:srgbClr val="FFFFFF"/>
                </a:solidFill>
                <a:latin typeface="Arial"/>
                <a:cs typeface="Arial"/>
              </a:rPr>
              <a:t>고객 상황의 모니터링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183441" y="1468414"/>
            <a:ext cx="1774825" cy="2045970"/>
            <a:chOff x="3183441" y="1468414"/>
            <a:chExt cx="1774825" cy="2045970"/>
          </a:xfrm>
        </p:grpSpPr>
        <p:sp>
          <p:nvSpPr>
            <p:cNvPr id="30" name="object 30"/>
            <p:cNvSpPr/>
            <p:nvPr/>
          </p:nvSpPr>
          <p:spPr>
            <a:xfrm>
              <a:off x="3192966" y="1477939"/>
              <a:ext cx="1755775" cy="2026920"/>
            </a:xfrm>
            <a:custGeom>
              <a:avLst/>
              <a:gdLst/>
              <a:ahLst/>
              <a:cxnLst/>
              <a:rect l="l" t="t" r="r" b="b"/>
              <a:pathLst>
                <a:path w="1755775" h="2026920">
                  <a:moveTo>
                    <a:pt x="1755317" y="0"/>
                  </a:moveTo>
                  <a:lnTo>
                    <a:pt x="1706033" y="596"/>
                  </a:lnTo>
                  <a:lnTo>
                    <a:pt x="1656937" y="2380"/>
                  </a:lnTo>
                  <a:lnTo>
                    <a:pt x="1608047" y="5341"/>
                  </a:lnTo>
                  <a:lnTo>
                    <a:pt x="1559381" y="9468"/>
                  </a:lnTo>
                  <a:lnTo>
                    <a:pt x="1510956" y="14752"/>
                  </a:lnTo>
                  <a:lnTo>
                    <a:pt x="1462790" y="21181"/>
                  </a:lnTo>
                  <a:lnTo>
                    <a:pt x="1414902" y="28747"/>
                  </a:lnTo>
                  <a:lnTo>
                    <a:pt x="1367308" y="37438"/>
                  </a:lnTo>
                  <a:lnTo>
                    <a:pt x="1320027" y="47244"/>
                  </a:lnTo>
                  <a:lnTo>
                    <a:pt x="1273076" y="58155"/>
                  </a:lnTo>
                  <a:lnTo>
                    <a:pt x="1226472" y="70161"/>
                  </a:lnTo>
                  <a:lnTo>
                    <a:pt x="1180235" y="83251"/>
                  </a:lnTo>
                  <a:lnTo>
                    <a:pt x="1134381" y="97416"/>
                  </a:lnTo>
                  <a:lnTo>
                    <a:pt x="1088929" y="112645"/>
                  </a:lnTo>
                  <a:lnTo>
                    <a:pt x="1043895" y="128927"/>
                  </a:lnTo>
                  <a:lnTo>
                    <a:pt x="999298" y="146253"/>
                  </a:lnTo>
                  <a:lnTo>
                    <a:pt x="955156" y="164613"/>
                  </a:lnTo>
                  <a:lnTo>
                    <a:pt x="911486" y="183995"/>
                  </a:lnTo>
                  <a:lnTo>
                    <a:pt x="868306" y="204390"/>
                  </a:lnTo>
                  <a:lnTo>
                    <a:pt x="825634" y="225788"/>
                  </a:lnTo>
                  <a:lnTo>
                    <a:pt x="783488" y="248177"/>
                  </a:lnTo>
                  <a:lnTo>
                    <a:pt x="741884" y="271549"/>
                  </a:lnTo>
                  <a:lnTo>
                    <a:pt x="700842" y="295893"/>
                  </a:lnTo>
                  <a:lnTo>
                    <a:pt x="660379" y="321198"/>
                  </a:lnTo>
                  <a:lnTo>
                    <a:pt x="620512" y="347455"/>
                  </a:lnTo>
                  <a:lnTo>
                    <a:pt x="581259" y="374652"/>
                  </a:lnTo>
                  <a:lnTo>
                    <a:pt x="542639" y="402780"/>
                  </a:lnTo>
                  <a:lnTo>
                    <a:pt x="504668" y="431829"/>
                  </a:lnTo>
                  <a:lnTo>
                    <a:pt x="467365" y="461788"/>
                  </a:lnTo>
                  <a:lnTo>
                    <a:pt x="430747" y="492647"/>
                  </a:lnTo>
                  <a:lnTo>
                    <a:pt x="394832" y="524396"/>
                  </a:lnTo>
                  <a:lnTo>
                    <a:pt x="359638" y="557024"/>
                  </a:lnTo>
                  <a:lnTo>
                    <a:pt x="325183" y="590522"/>
                  </a:lnTo>
                  <a:lnTo>
                    <a:pt x="291484" y="624878"/>
                  </a:lnTo>
                  <a:lnTo>
                    <a:pt x="258559" y="660083"/>
                  </a:lnTo>
                  <a:lnTo>
                    <a:pt x="226426" y="696127"/>
                  </a:lnTo>
                  <a:lnTo>
                    <a:pt x="195103" y="732999"/>
                  </a:lnTo>
                  <a:lnTo>
                    <a:pt x="164607" y="770689"/>
                  </a:lnTo>
                  <a:lnTo>
                    <a:pt x="134956" y="809187"/>
                  </a:lnTo>
                  <a:lnTo>
                    <a:pt x="106168" y="848483"/>
                  </a:lnTo>
                  <a:lnTo>
                    <a:pt x="78261" y="888565"/>
                  </a:lnTo>
                  <a:lnTo>
                    <a:pt x="51252" y="929425"/>
                  </a:lnTo>
                  <a:lnTo>
                    <a:pt x="25159" y="971051"/>
                  </a:lnTo>
                  <a:lnTo>
                    <a:pt x="0" y="1013434"/>
                  </a:lnTo>
                  <a:lnTo>
                    <a:pt x="1755317" y="2026869"/>
                  </a:lnTo>
                  <a:lnTo>
                    <a:pt x="1755317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92966" y="1477939"/>
              <a:ext cx="1755775" cy="2026920"/>
            </a:xfrm>
            <a:custGeom>
              <a:avLst/>
              <a:gdLst/>
              <a:ahLst/>
              <a:cxnLst/>
              <a:rect l="l" t="t" r="r" b="b"/>
              <a:pathLst>
                <a:path w="1755775" h="2026920">
                  <a:moveTo>
                    <a:pt x="0" y="1013434"/>
                  </a:moveTo>
                  <a:lnTo>
                    <a:pt x="25159" y="971051"/>
                  </a:lnTo>
                  <a:lnTo>
                    <a:pt x="51252" y="929425"/>
                  </a:lnTo>
                  <a:lnTo>
                    <a:pt x="78261" y="888565"/>
                  </a:lnTo>
                  <a:lnTo>
                    <a:pt x="106168" y="848483"/>
                  </a:lnTo>
                  <a:lnTo>
                    <a:pt x="134956" y="809187"/>
                  </a:lnTo>
                  <a:lnTo>
                    <a:pt x="164607" y="770689"/>
                  </a:lnTo>
                  <a:lnTo>
                    <a:pt x="195103" y="732999"/>
                  </a:lnTo>
                  <a:lnTo>
                    <a:pt x="226426" y="696127"/>
                  </a:lnTo>
                  <a:lnTo>
                    <a:pt x="258559" y="660083"/>
                  </a:lnTo>
                  <a:lnTo>
                    <a:pt x="291484" y="624878"/>
                  </a:lnTo>
                  <a:lnTo>
                    <a:pt x="325183" y="590522"/>
                  </a:lnTo>
                  <a:lnTo>
                    <a:pt x="359638" y="557024"/>
                  </a:lnTo>
                  <a:lnTo>
                    <a:pt x="394832" y="524396"/>
                  </a:lnTo>
                  <a:lnTo>
                    <a:pt x="430747" y="492647"/>
                  </a:lnTo>
                  <a:lnTo>
                    <a:pt x="467365" y="461788"/>
                  </a:lnTo>
                  <a:lnTo>
                    <a:pt x="504668" y="431829"/>
                  </a:lnTo>
                  <a:lnTo>
                    <a:pt x="542639" y="402780"/>
                  </a:lnTo>
                  <a:lnTo>
                    <a:pt x="581259" y="374652"/>
                  </a:lnTo>
                  <a:lnTo>
                    <a:pt x="620512" y="347455"/>
                  </a:lnTo>
                  <a:lnTo>
                    <a:pt x="660379" y="321198"/>
                  </a:lnTo>
                  <a:lnTo>
                    <a:pt x="700842" y="295893"/>
                  </a:lnTo>
                  <a:lnTo>
                    <a:pt x="741884" y="271549"/>
                  </a:lnTo>
                  <a:lnTo>
                    <a:pt x="783488" y="248177"/>
                  </a:lnTo>
                  <a:lnTo>
                    <a:pt x="825634" y="225788"/>
                  </a:lnTo>
                  <a:lnTo>
                    <a:pt x="868306" y="204390"/>
                  </a:lnTo>
                  <a:lnTo>
                    <a:pt x="911486" y="183995"/>
                  </a:lnTo>
                  <a:lnTo>
                    <a:pt x="955156" y="164613"/>
                  </a:lnTo>
                  <a:lnTo>
                    <a:pt x="999298" y="146253"/>
                  </a:lnTo>
                  <a:lnTo>
                    <a:pt x="1043895" y="128927"/>
                  </a:lnTo>
                  <a:lnTo>
                    <a:pt x="1088929" y="112645"/>
                  </a:lnTo>
                  <a:lnTo>
                    <a:pt x="1134381" y="97416"/>
                  </a:lnTo>
                  <a:lnTo>
                    <a:pt x="1180235" y="83251"/>
                  </a:lnTo>
                  <a:lnTo>
                    <a:pt x="1226472" y="70161"/>
                  </a:lnTo>
                  <a:lnTo>
                    <a:pt x="1273076" y="58155"/>
                  </a:lnTo>
                  <a:lnTo>
                    <a:pt x="1320027" y="47244"/>
                  </a:lnTo>
                  <a:lnTo>
                    <a:pt x="1367308" y="37438"/>
                  </a:lnTo>
                  <a:lnTo>
                    <a:pt x="1414902" y="28747"/>
                  </a:lnTo>
                  <a:lnTo>
                    <a:pt x="1462790" y="21181"/>
                  </a:lnTo>
                  <a:lnTo>
                    <a:pt x="1510956" y="14752"/>
                  </a:lnTo>
                  <a:lnTo>
                    <a:pt x="1559381" y="9468"/>
                  </a:lnTo>
                  <a:lnTo>
                    <a:pt x="1608047" y="5341"/>
                  </a:lnTo>
                  <a:lnTo>
                    <a:pt x="1656937" y="2380"/>
                  </a:lnTo>
                  <a:lnTo>
                    <a:pt x="1706033" y="596"/>
                  </a:lnTo>
                  <a:lnTo>
                    <a:pt x="1755317" y="0"/>
                  </a:lnTo>
                  <a:lnTo>
                    <a:pt x="1755317" y="2026869"/>
                  </a:lnTo>
                  <a:lnTo>
                    <a:pt x="0" y="101343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800278" y="1976805"/>
            <a:ext cx="1025525" cy="5379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1830"/>
              </a:lnSpc>
              <a:spcBef>
                <a:spcPts val="95"/>
              </a:spcBef>
            </a:pPr>
            <a:r>
              <a:rPr lang="ko-KR" altLang="en-US" sz="1600" b="1" spc="-10" dirty="0">
                <a:solidFill>
                  <a:srgbClr val="FFFFFF"/>
                </a:solidFill>
                <a:latin typeface="Arial"/>
                <a:cs typeface="Arial"/>
              </a:rPr>
              <a:t>정</a:t>
            </a:r>
            <a:r>
              <a:rPr lang="ko-KR" altLang="en-US"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립</a:t>
            </a:r>
            <a:endParaRPr sz="1600" dirty="0">
              <a:latin typeface="Arial"/>
              <a:cs typeface="Arial"/>
            </a:endParaRPr>
          </a:p>
          <a:p>
            <a:pPr marL="12065" marR="5080" indent="-635" algn="ctr">
              <a:lnSpc>
                <a:spcPts val="1140"/>
              </a:lnSpc>
              <a:spcBef>
                <a:spcPts val="95"/>
              </a:spcBef>
            </a:pPr>
            <a:r>
              <a:rPr lang="ko-KR" altLang="en-US" sz="1100" dirty="0" smtClean="0">
                <a:solidFill>
                  <a:srgbClr val="FFFFFF"/>
                </a:solidFill>
                <a:latin typeface="Arial"/>
                <a:cs typeface="Arial"/>
              </a:rPr>
              <a:t>고객과의 관계정립</a:t>
            </a:r>
            <a:endParaRPr lang="en-US" altLang="ko-KR" sz="11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0202" y="1978239"/>
            <a:ext cx="10050780" cy="3104515"/>
            <a:chOff x="1400202" y="1978239"/>
            <a:chExt cx="10050780" cy="3104515"/>
          </a:xfrm>
        </p:grpSpPr>
        <p:sp>
          <p:nvSpPr>
            <p:cNvPr id="3" name="object 3"/>
            <p:cNvSpPr/>
            <p:nvPr/>
          </p:nvSpPr>
          <p:spPr>
            <a:xfrm>
              <a:off x="6266985" y="1992527"/>
              <a:ext cx="5169535" cy="3075940"/>
            </a:xfrm>
            <a:custGeom>
              <a:avLst/>
              <a:gdLst/>
              <a:ahLst/>
              <a:cxnLst/>
              <a:rect l="l" t="t" r="r" b="b"/>
              <a:pathLst>
                <a:path w="5169534" h="3075940">
                  <a:moveTo>
                    <a:pt x="4656950" y="0"/>
                  </a:moveTo>
                  <a:lnTo>
                    <a:pt x="512572" y="0"/>
                  </a:lnTo>
                  <a:lnTo>
                    <a:pt x="465917" y="2094"/>
                  </a:lnTo>
                  <a:lnTo>
                    <a:pt x="420437" y="8258"/>
                  </a:lnTo>
                  <a:lnTo>
                    <a:pt x="376310" y="18309"/>
                  </a:lnTo>
                  <a:lnTo>
                    <a:pt x="333720" y="32068"/>
                  </a:lnTo>
                  <a:lnTo>
                    <a:pt x="292845" y="49352"/>
                  </a:lnTo>
                  <a:lnTo>
                    <a:pt x="253868" y="69981"/>
                  </a:lnTo>
                  <a:lnTo>
                    <a:pt x="216969" y="93775"/>
                  </a:lnTo>
                  <a:lnTo>
                    <a:pt x="182329" y="120551"/>
                  </a:lnTo>
                  <a:lnTo>
                    <a:pt x="150129" y="150129"/>
                  </a:lnTo>
                  <a:lnTo>
                    <a:pt x="120551" y="182329"/>
                  </a:lnTo>
                  <a:lnTo>
                    <a:pt x="93775" y="216969"/>
                  </a:lnTo>
                  <a:lnTo>
                    <a:pt x="69981" y="253868"/>
                  </a:lnTo>
                  <a:lnTo>
                    <a:pt x="49352" y="292845"/>
                  </a:lnTo>
                  <a:lnTo>
                    <a:pt x="32068" y="333720"/>
                  </a:lnTo>
                  <a:lnTo>
                    <a:pt x="18309" y="376310"/>
                  </a:lnTo>
                  <a:lnTo>
                    <a:pt x="8258" y="420437"/>
                  </a:lnTo>
                  <a:lnTo>
                    <a:pt x="2094" y="465917"/>
                  </a:lnTo>
                  <a:lnTo>
                    <a:pt x="0" y="512572"/>
                  </a:lnTo>
                  <a:lnTo>
                    <a:pt x="0" y="2562783"/>
                  </a:lnTo>
                  <a:lnTo>
                    <a:pt x="2094" y="2609437"/>
                  </a:lnTo>
                  <a:lnTo>
                    <a:pt x="8258" y="2654918"/>
                  </a:lnTo>
                  <a:lnTo>
                    <a:pt x="18309" y="2699044"/>
                  </a:lnTo>
                  <a:lnTo>
                    <a:pt x="32068" y="2741635"/>
                  </a:lnTo>
                  <a:lnTo>
                    <a:pt x="49352" y="2782510"/>
                  </a:lnTo>
                  <a:lnTo>
                    <a:pt x="69981" y="2821487"/>
                  </a:lnTo>
                  <a:lnTo>
                    <a:pt x="93775" y="2858386"/>
                  </a:lnTo>
                  <a:lnTo>
                    <a:pt x="120551" y="2893026"/>
                  </a:lnTo>
                  <a:lnTo>
                    <a:pt x="150129" y="2925225"/>
                  </a:lnTo>
                  <a:lnTo>
                    <a:pt x="182329" y="2954804"/>
                  </a:lnTo>
                  <a:lnTo>
                    <a:pt x="216969" y="2981580"/>
                  </a:lnTo>
                  <a:lnTo>
                    <a:pt x="253868" y="3005374"/>
                  </a:lnTo>
                  <a:lnTo>
                    <a:pt x="292845" y="3026003"/>
                  </a:lnTo>
                  <a:lnTo>
                    <a:pt x="333720" y="3043287"/>
                  </a:lnTo>
                  <a:lnTo>
                    <a:pt x="376310" y="3057046"/>
                  </a:lnTo>
                  <a:lnTo>
                    <a:pt x="420437" y="3067097"/>
                  </a:lnTo>
                  <a:lnTo>
                    <a:pt x="465917" y="3073261"/>
                  </a:lnTo>
                  <a:lnTo>
                    <a:pt x="512572" y="3075355"/>
                  </a:lnTo>
                  <a:lnTo>
                    <a:pt x="4656950" y="3075355"/>
                  </a:lnTo>
                  <a:lnTo>
                    <a:pt x="4703604" y="3073261"/>
                  </a:lnTo>
                  <a:lnTo>
                    <a:pt x="4749085" y="3067097"/>
                  </a:lnTo>
                  <a:lnTo>
                    <a:pt x="4793211" y="3057046"/>
                  </a:lnTo>
                  <a:lnTo>
                    <a:pt x="4835802" y="3043287"/>
                  </a:lnTo>
                  <a:lnTo>
                    <a:pt x="4876676" y="3026003"/>
                  </a:lnTo>
                  <a:lnTo>
                    <a:pt x="4915654" y="3005374"/>
                  </a:lnTo>
                  <a:lnTo>
                    <a:pt x="4952553" y="2981580"/>
                  </a:lnTo>
                  <a:lnTo>
                    <a:pt x="4987192" y="2954804"/>
                  </a:lnTo>
                  <a:lnTo>
                    <a:pt x="5019392" y="2925225"/>
                  </a:lnTo>
                  <a:lnTo>
                    <a:pt x="5048970" y="2893026"/>
                  </a:lnTo>
                  <a:lnTo>
                    <a:pt x="5075747" y="2858386"/>
                  </a:lnTo>
                  <a:lnTo>
                    <a:pt x="5099540" y="2821487"/>
                  </a:lnTo>
                  <a:lnTo>
                    <a:pt x="5120169" y="2782510"/>
                  </a:lnTo>
                  <a:lnTo>
                    <a:pt x="5137454" y="2741635"/>
                  </a:lnTo>
                  <a:lnTo>
                    <a:pt x="5151212" y="2699044"/>
                  </a:lnTo>
                  <a:lnTo>
                    <a:pt x="5161263" y="2654918"/>
                  </a:lnTo>
                  <a:lnTo>
                    <a:pt x="5167427" y="2609437"/>
                  </a:lnTo>
                  <a:lnTo>
                    <a:pt x="5169522" y="2562783"/>
                  </a:lnTo>
                  <a:lnTo>
                    <a:pt x="5169522" y="512572"/>
                  </a:lnTo>
                  <a:lnTo>
                    <a:pt x="5167427" y="465917"/>
                  </a:lnTo>
                  <a:lnTo>
                    <a:pt x="5161263" y="420437"/>
                  </a:lnTo>
                  <a:lnTo>
                    <a:pt x="5151212" y="376310"/>
                  </a:lnTo>
                  <a:lnTo>
                    <a:pt x="5137454" y="333720"/>
                  </a:lnTo>
                  <a:lnTo>
                    <a:pt x="5120169" y="292845"/>
                  </a:lnTo>
                  <a:lnTo>
                    <a:pt x="5099540" y="253868"/>
                  </a:lnTo>
                  <a:lnTo>
                    <a:pt x="5075747" y="216969"/>
                  </a:lnTo>
                  <a:lnTo>
                    <a:pt x="5048970" y="182329"/>
                  </a:lnTo>
                  <a:lnTo>
                    <a:pt x="5019392" y="150129"/>
                  </a:lnTo>
                  <a:lnTo>
                    <a:pt x="4987192" y="120551"/>
                  </a:lnTo>
                  <a:lnTo>
                    <a:pt x="4952553" y="93775"/>
                  </a:lnTo>
                  <a:lnTo>
                    <a:pt x="4915654" y="69981"/>
                  </a:lnTo>
                  <a:lnTo>
                    <a:pt x="4876676" y="49352"/>
                  </a:lnTo>
                  <a:lnTo>
                    <a:pt x="4835802" y="32068"/>
                  </a:lnTo>
                  <a:lnTo>
                    <a:pt x="4793211" y="18309"/>
                  </a:lnTo>
                  <a:lnTo>
                    <a:pt x="4749085" y="8258"/>
                  </a:lnTo>
                  <a:lnTo>
                    <a:pt x="4703604" y="2094"/>
                  </a:lnTo>
                  <a:lnTo>
                    <a:pt x="4656950" y="0"/>
                  </a:lnTo>
                  <a:close/>
                </a:path>
              </a:pathLst>
            </a:custGeom>
            <a:solidFill>
              <a:srgbClr val="C3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66985" y="1992527"/>
              <a:ext cx="5169535" cy="3075940"/>
            </a:xfrm>
            <a:custGeom>
              <a:avLst/>
              <a:gdLst/>
              <a:ahLst/>
              <a:cxnLst/>
              <a:rect l="l" t="t" r="r" b="b"/>
              <a:pathLst>
                <a:path w="5169534" h="3075940">
                  <a:moveTo>
                    <a:pt x="0" y="512572"/>
                  </a:moveTo>
                  <a:lnTo>
                    <a:pt x="2094" y="465917"/>
                  </a:lnTo>
                  <a:lnTo>
                    <a:pt x="8258" y="420437"/>
                  </a:lnTo>
                  <a:lnTo>
                    <a:pt x="18309" y="376310"/>
                  </a:lnTo>
                  <a:lnTo>
                    <a:pt x="32068" y="333720"/>
                  </a:lnTo>
                  <a:lnTo>
                    <a:pt x="49352" y="292845"/>
                  </a:lnTo>
                  <a:lnTo>
                    <a:pt x="69981" y="253868"/>
                  </a:lnTo>
                  <a:lnTo>
                    <a:pt x="93775" y="216969"/>
                  </a:lnTo>
                  <a:lnTo>
                    <a:pt x="120551" y="182329"/>
                  </a:lnTo>
                  <a:lnTo>
                    <a:pt x="150129" y="150129"/>
                  </a:lnTo>
                  <a:lnTo>
                    <a:pt x="182329" y="120551"/>
                  </a:lnTo>
                  <a:lnTo>
                    <a:pt x="216969" y="93775"/>
                  </a:lnTo>
                  <a:lnTo>
                    <a:pt x="253868" y="69981"/>
                  </a:lnTo>
                  <a:lnTo>
                    <a:pt x="292845" y="49352"/>
                  </a:lnTo>
                  <a:lnTo>
                    <a:pt x="333720" y="32068"/>
                  </a:lnTo>
                  <a:lnTo>
                    <a:pt x="376310" y="18309"/>
                  </a:lnTo>
                  <a:lnTo>
                    <a:pt x="420437" y="8258"/>
                  </a:lnTo>
                  <a:lnTo>
                    <a:pt x="465917" y="2094"/>
                  </a:lnTo>
                  <a:lnTo>
                    <a:pt x="512572" y="0"/>
                  </a:lnTo>
                  <a:lnTo>
                    <a:pt x="4656950" y="0"/>
                  </a:lnTo>
                  <a:lnTo>
                    <a:pt x="4703604" y="2094"/>
                  </a:lnTo>
                  <a:lnTo>
                    <a:pt x="4749085" y="8258"/>
                  </a:lnTo>
                  <a:lnTo>
                    <a:pt x="4793211" y="18309"/>
                  </a:lnTo>
                  <a:lnTo>
                    <a:pt x="4835802" y="32068"/>
                  </a:lnTo>
                  <a:lnTo>
                    <a:pt x="4876676" y="49352"/>
                  </a:lnTo>
                  <a:lnTo>
                    <a:pt x="4915654" y="69981"/>
                  </a:lnTo>
                  <a:lnTo>
                    <a:pt x="4952553" y="93775"/>
                  </a:lnTo>
                  <a:lnTo>
                    <a:pt x="4987192" y="120551"/>
                  </a:lnTo>
                  <a:lnTo>
                    <a:pt x="5019392" y="150129"/>
                  </a:lnTo>
                  <a:lnTo>
                    <a:pt x="5048970" y="182329"/>
                  </a:lnTo>
                  <a:lnTo>
                    <a:pt x="5075747" y="216969"/>
                  </a:lnTo>
                  <a:lnTo>
                    <a:pt x="5099540" y="253868"/>
                  </a:lnTo>
                  <a:lnTo>
                    <a:pt x="5120169" y="292845"/>
                  </a:lnTo>
                  <a:lnTo>
                    <a:pt x="5137454" y="333720"/>
                  </a:lnTo>
                  <a:lnTo>
                    <a:pt x="5151212" y="376310"/>
                  </a:lnTo>
                  <a:lnTo>
                    <a:pt x="5161263" y="420437"/>
                  </a:lnTo>
                  <a:lnTo>
                    <a:pt x="5167427" y="465917"/>
                  </a:lnTo>
                  <a:lnTo>
                    <a:pt x="5169522" y="512572"/>
                  </a:lnTo>
                  <a:lnTo>
                    <a:pt x="5169522" y="2562783"/>
                  </a:lnTo>
                  <a:lnTo>
                    <a:pt x="5167427" y="2609437"/>
                  </a:lnTo>
                  <a:lnTo>
                    <a:pt x="5161263" y="2654918"/>
                  </a:lnTo>
                  <a:lnTo>
                    <a:pt x="5151212" y="2699044"/>
                  </a:lnTo>
                  <a:lnTo>
                    <a:pt x="5137454" y="2741635"/>
                  </a:lnTo>
                  <a:lnTo>
                    <a:pt x="5120169" y="2782510"/>
                  </a:lnTo>
                  <a:lnTo>
                    <a:pt x="5099540" y="2821487"/>
                  </a:lnTo>
                  <a:lnTo>
                    <a:pt x="5075747" y="2858386"/>
                  </a:lnTo>
                  <a:lnTo>
                    <a:pt x="5048970" y="2893026"/>
                  </a:lnTo>
                  <a:lnTo>
                    <a:pt x="5019392" y="2925225"/>
                  </a:lnTo>
                  <a:lnTo>
                    <a:pt x="4987192" y="2954804"/>
                  </a:lnTo>
                  <a:lnTo>
                    <a:pt x="4952553" y="2981580"/>
                  </a:lnTo>
                  <a:lnTo>
                    <a:pt x="4915654" y="3005374"/>
                  </a:lnTo>
                  <a:lnTo>
                    <a:pt x="4876676" y="3026003"/>
                  </a:lnTo>
                  <a:lnTo>
                    <a:pt x="4835802" y="3043287"/>
                  </a:lnTo>
                  <a:lnTo>
                    <a:pt x="4793211" y="3057046"/>
                  </a:lnTo>
                  <a:lnTo>
                    <a:pt x="4749085" y="3067097"/>
                  </a:lnTo>
                  <a:lnTo>
                    <a:pt x="4703604" y="3073261"/>
                  </a:lnTo>
                  <a:lnTo>
                    <a:pt x="4656950" y="3075355"/>
                  </a:lnTo>
                  <a:lnTo>
                    <a:pt x="512572" y="3075355"/>
                  </a:lnTo>
                  <a:lnTo>
                    <a:pt x="465917" y="3073261"/>
                  </a:lnTo>
                  <a:lnTo>
                    <a:pt x="420437" y="3067097"/>
                  </a:lnTo>
                  <a:lnTo>
                    <a:pt x="376310" y="3057046"/>
                  </a:lnTo>
                  <a:lnTo>
                    <a:pt x="333720" y="3043287"/>
                  </a:lnTo>
                  <a:lnTo>
                    <a:pt x="292845" y="3026003"/>
                  </a:lnTo>
                  <a:lnTo>
                    <a:pt x="253868" y="3005374"/>
                  </a:lnTo>
                  <a:lnTo>
                    <a:pt x="216969" y="2981580"/>
                  </a:lnTo>
                  <a:lnTo>
                    <a:pt x="182329" y="2954804"/>
                  </a:lnTo>
                  <a:lnTo>
                    <a:pt x="150129" y="2925225"/>
                  </a:lnTo>
                  <a:lnTo>
                    <a:pt x="120551" y="2893026"/>
                  </a:lnTo>
                  <a:lnTo>
                    <a:pt x="93775" y="2858386"/>
                  </a:lnTo>
                  <a:lnTo>
                    <a:pt x="69981" y="2821487"/>
                  </a:lnTo>
                  <a:lnTo>
                    <a:pt x="49352" y="2782510"/>
                  </a:lnTo>
                  <a:lnTo>
                    <a:pt x="32068" y="2741635"/>
                  </a:lnTo>
                  <a:lnTo>
                    <a:pt x="18309" y="2699044"/>
                  </a:lnTo>
                  <a:lnTo>
                    <a:pt x="8258" y="2654918"/>
                  </a:lnTo>
                  <a:lnTo>
                    <a:pt x="2094" y="2609437"/>
                  </a:lnTo>
                  <a:lnTo>
                    <a:pt x="0" y="2562783"/>
                  </a:lnTo>
                  <a:lnTo>
                    <a:pt x="0" y="512572"/>
                  </a:lnTo>
                  <a:close/>
                </a:path>
              </a:pathLst>
            </a:custGeom>
            <a:ln w="28575">
              <a:solidFill>
                <a:srgbClr val="00ACD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0202" y="2542032"/>
              <a:ext cx="9897110" cy="1922145"/>
            </a:xfrm>
            <a:custGeom>
              <a:avLst/>
              <a:gdLst/>
              <a:ahLst/>
              <a:cxnLst/>
              <a:rect l="l" t="t" r="r" b="b"/>
              <a:pathLst>
                <a:path w="9897110" h="1922145">
                  <a:moveTo>
                    <a:pt x="4608929" y="1921764"/>
                  </a:moveTo>
                  <a:lnTo>
                    <a:pt x="5288633" y="1921764"/>
                  </a:lnTo>
                </a:path>
                <a:path w="9897110" h="1922145">
                  <a:moveTo>
                    <a:pt x="5598005" y="1921764"/>
                  </a:moveTo>
                  <a:lnTo>
                    <a:pt x="6277709" y="1921764"/>
                  </a:lnTo>
                </a:path>
                <a:path w="9897110" h="1922145">
                  <a:moveTo>
                    <a:pt x="6588605" y="1921764"/>
                  </a:moveTo>
                  <a:lnTo>
                    <a:pt x="7266785" y="1921764"/>
                  </a:lnTo>
                </a:path>
                <a:path w="9897110" h="1922145">
                  <a:moveTo>
                    <a:pt x="7577681" y="1921764"/>
                  </a:moveTo>
                  <a:lnTo>
                    <a:pt x="8257385" y="1921764"/>
                  </a:lnTo>
                </a:path>
                <a:path w="9897110" h="1922145">
                  <a:moveTo>
                    <a:pt x="8566757" y="1921764"/>
                  </a:moveTo>
                  <a:lnTo>
                    <a:pt x="9246461" y="1921764"/>
                  </a:lnTo>
                </a:path>
                <a:path w="9897110" h="1922145">
                  <a:moveTo>
                    <a:pt x="9557357" y="1921764"/>
                  </a:moveTo>
                  <a:lnTo>
                    <a:pt x="9896602" y="1921764"/>
                  </a:lnTo>
                </a:path>
                <a:path w="9897110" h="1922145">
                  <a:moveTo>
                    <a:pt x="3618329" y="1921764"/>
                  </a:moveTo>
                  <a:lnTo>
                    <a:pt x="4298033" y="1921764"/>
                  </a:lnTo>
                </a:path>
                <a:path w="9897110" h="1922145">
                  <a:moveTo>
                    <a:pt x="0" y="1921764"/>
                  </a:moveTo>
                  <a:lnTo>
                    <a:pt x="340205" y="1921764"/>
                  </a:lnTo>
                </a:path>
                <a:path w="9897110" h="1922145">
                  <a:moveTo>
                    <a:pt x="649564" y="1921764"/>
                  </a:moveTo>
                  <a:lnTo>
                    <a:pt x="1329281" y="1921764"/>
                  </a:lnTo>
                </a:path>
                <a:path w="9897110" h="1922145">
                  <a:moveTo>
                    <a:pt x="1640177" y="1921764"/>
                  </a:moveTo>
                  <a:lnTo>
                    <a:pt x="2318357" y="1921764"/>
                  </a:lnTo>
                </a:path>
                <a:path w="9897110" h="1922145">
                  <a:moveTo>
                    <a:pt x="2629253" y="1921764"/>
                  </a:moveTo>
                  <a:lnTo>
                    <a:pt x="3308957" y="1921764"/>
                  </a:lnTo>
                </a:path>
                <a:path w="9897110" h="1922145">
                  <a:moveTo>
                    <a:pt x="4608929" y="1645920"/>
                  </a:moveTo>
                  <a:lnTo>
                    <a:pt x="5288633" y="1645920"/>
                  </a:lnTo>
                </a:path>
                <a:path w="9897110" h="1922145">
                  <a:moveTo>
                    <a:pt x="5598005" y="1645920"/>
                  </a:moveTo>
                  <a:lnTo>
                    <a:pt x="6277709" y="1645920"/>
                  </a:lnTo>
                </a:path>
                <a:path w="9897110" h="1922145">
                  <a:moveTo>
                    <a:pt x="6588605" y="1645920"/>
                  </a:moveTo>
                  <a:lnTo>
                    <a:pt x="7266785" y="1645920"/>
                  </a:lnTo>
                </a:path>
                <a:path w="9897110" h="1922145">
                  <a:moveTo>
                    <a:pt x="7577681" y="1645920"/>
                  </a:moveTo>
                  <a:lnTo>
                    <a:pt x="8257385" y="1645920"/>
                  </a:lnTo>
                </a:path>
                <a:path w="9897110" h="1922145">
                  <a:moveTo>
                    <a:pt x="8566757" y="1645920"/>
                  </a:moveTo>
                  <a:lnTo>
                    <a:pt x="9246461" y="1645920"/>
                  </a:lnTo>
                </a:path>
                <a:path w="9897110" h="1922145">
                  <a:moveTo>
                    <a:pt x="9557357" y="1645920"/>
                  </a:moveTo>
                  <a:lnTo>
                    <a:pt x="9896602" y="1645920"/>
                  </a:lnTo>
                </a:path>
                <a:path w="9897110" h="1922145">
                  <a:moveTo>
                    <a:pt x="2629253" y="1645920"/>
                  </a:moveTo>
                  <a:lnTo>
                    <a:pt x="4298033" y="1645920"/>
                  </a:lnTo>
                </a:path>
                <a:path w="9897110" h="1922145">
                  <a:moveTo>
                    <a:pt x="0" y="1645920"/>
                  </a:moveTo>
                  <a:lnTo>
                    <a:pt x="340205" y="1645920"/>
                  </a:lnTo>
                </a:path>
                <a:path w="9897110" h="1922145">
                  <a:moveTo>
                    <a:pt x="649564" y="1645920"/>
                  </a:moveTo>
                  <a:lnTo>
                    <a:pt x="1329281" y="1645920"/>
                  </a:lnTo>
                </a:path>
                <a:path w="9897110" h="1922145">
                  <a:moveTo>
                    <a:pt x="1640177" y="1645920"/>
                  </a:moveTo>
                  <a:lnTo>
                    <a:pt x="2318357" y="1645920"/>
                  </a:lnTo>
                </a:path>
                <a:path w="9897110" h="1922145">
                  <a:moveTo>
                    <a:pt x="4608929" y="1371600"/>
                  </a:moveTo>
                  <a:lnTo>
                    <a:pt x="5288633" y="1371600"/>
                  </a:lnTo>
                </a:path>
                <a:path w="9897110" h="1922145">
                  <a:moveTo>
                    <a:pt x="5598005" y="1371600"/>
                  </a:moveTo>
                  <a:lnTo>
                    <a:pt x="6277709" y="1371600"/>
                  </a:lnTo>
                </a:path>
                <a:path w="9897110" h="1922145">
                  <a:moveTo>
                    <a:pt x="6588605" y="1371600"/>
                  </a:moveTo>
                  <a:lnTo>
                    <a:pt x="7266785" y="1371600"/>
                  </a:lnTo>
                </a:path>
                <a:path w="9897110" h="1922145">
                  <a:moveTo>
                    <a:pt x="7577681" y="1371600"/>
                  </a:moveTo>
                  <a:lnTo>
                    <a:pt x="8257385" y="1371600"/>
                  </a:lnTo>
                </a:path>
                <a:path w="9897110" h="1922145">
                  <a:moveTo>
                    <a:pt x="8566757" y="1371600"/>
                  </a:moveTo>
                  <a:lnTo>
                    <a:pt x="9246461" y="1371600"/>
                  </a:lnTo>
                </a:path>
                <a:path w="9897110" h="1922145">
                  <a:moveTo>
                    <a:pt x="9557357" y="1371600"/>
                  </a:moveTo>
                  <a:lnTo>
                    <a:pt x="9896602" y="1371600"/>
                  </a:lnTo>
                </a:path>
                <a:path w="9897110" h="1922145">
                  <a:moveTo>
                    <a:pt x="649564" y="1371600"/>
                  </a:moveTo>
                  <a:lnTo>
                    <a:pt x="4298033" y="1371600"/>
                  </a:lnTo>
                </a:path>
                <a:path w="9897110" h="1922145">
                  <a:moveTo>
                    <a:pt x="0" y="1371600"/>
                  </a:moveTo>
                  <a:lnTo>
                    <a:pt x="340205" y="1371600"/>
                  </a:lnTo>
                </a:path>
                <a:path w="9897110" h="1922145">
                  <a:moveTo>
                    <a:pt x="4608929" y="1097280"/>
                  </a:moveTo>
                  <a:lnTo>
                    <a:pt x="5288633" y="1097280"/>
                  </a:lnTo>
                </a:path>
                <a:path w="9897110" h="1922145">
                  <a:moveTo>
                    <a:pt x="5598005" y="1097280"/>
                  </a:moveTo>
                  <a:lnTo>
                    <a:pt x="6277709" y="1097280"/>
                  </a:lnTo>
                </a:path>
                <a:path w="9897110" h="1922145">
                  <a:moveTo>
                    <a:pt x="6588605" y="1097280"/>
                  </a:moveTo>
                  <a:lnTo>
                    <a:pt x="7266785" y="1097280"/>
                  </a:lnTo>
                </a:path>
                <a:path w="9897110" h="1922145">
                  <a:moveTo>
                    <a:pt x="0" y="1097280"/>
                  </a:moveTo>
                  <a:lnTo>
                    <a:pt x="4298033" y="1097280"/>
                  </a:lnTo>
                </a:path>
                <a:path w="9897110" h="1922145">
                  <a:moveTo>
                    <a:pt x="7577681" y="1097280"/>
                  </a:moveTo>
                  <a:lnTo>
                    <a:pt x="9246461" y="1097280"/>
                  </a:lnTo>
                </a:path>
                <a:path w="9897110" h="1922145">
                  <a:moveTo>
                    <a:pt x="9557357" y="1097280"/>
                  </a:moveTo>
                  <a:lnTo>
                    <a:pt x="9896602" y="1097280"/>
                  </a:lnTo>
                </a:path>
                <a:path w="9897110" h="1922145">
                  <a:moveTo>
                    <a:pt x="6588605" y="822960"/>
                  </a:moveTo>
                  <a:lnTo>
                    <a:pt x="7266785" y="822960"/>
                  </a:lnTo>
                </a:path>
                <a:path w="9897110" h="1922145">
                  <a:moveTo>
                    <a:pt x="7577681" y="822960"/>
                  </a:moveTo>
                  <a:lnTo>
                    <a:pt x="9246461" y="822960"/>
                  </a:lnTo>
                </a:path>
                <a:path w="9897110" h="1922145">
                  <a:moveTo>
                    <a:pt x="9557357" y="822960"/>
                  </a:moveTo>
                  <a:lnTo>
                    <a:pt x="9896602" y="822960"/>
                  </a:lnTo>
                </a:path>
                <a:path w="9897110" h="1922145">
                  <a:moveTo>
                    <a:pt x="0" y="822960"/>
                  </a:moveTo>
                  <a:lnTo>
                    <a:pt x="5288633" y="822960"/>
                  </a:lnTo>
                </a:path>
                <a:path w="9897110" h="1922145">
                  <a:moveTo>
                    <a:pt x="5598005" y="822960"/>
                  </a:moveTo>
                  <a:lnTo>
                    <a:pt x="6277709" y="822960"/>
                  </a:lnTo>
                </a:path>
                <a:path w="9897110" h="1922145">
                  <a:moveTo>
                    <a:pt x="0" y="548640"/>
                  </a:moveTo>
                  <a:lnTo>
                    <a:pt x="5288633" y="548640"/>
                  </a:lnTo>
                </a:path>
                <a:path w="9897110" h="1922145">
                  <a:moveTo>
                    <a:pt x="5598005" y="548640"/>
                  </a:moveTo>
                  <a:lnTo>
                    <a:pt x="6277709" y="548640"/>
                  </a:lnTo>
                </a:path>
                <a:path w="9897110" h="1922145">
                  <a:moveTo>
                    <a:pt x="6588605" y="548640"/>
                  </a:moveTo>
                  <a:lnTo>
                    <a:pt x="7266785" y="548640"/>
                  </a:lnTo>
                </a:path>
                <a:path w="9897110" h="1922145">
                  <a:moveTo>
                    <a:pt x="7577681" y="548640"/>
                  </a:moveTo>
                  <a:lnTo>
                    <a:pt x="9246461" y="548640"/>
                  </a:lnTo>
                </a:path>
                <a:path w="9897110" h="1922145">
                  <a:moveTo>
                    <a:pt x="9557357" y="548640"/>
                  </a:moveTo>
                  <a:lnTo>
                    <a:pt x="9896602" y="548640"/>
                  </a:lnTo>
                </a:path>
                <a:path w="9897110" h="1922145">
                  <a:moveTo>
                    <a:pt x="0" y="274320"/>
                  </a:moveTo>
                  <a:lnTo>
                    <a:pt x="6277709" y="274320"/>
                  </a:lnTo>
                </a:path>
                <a:path w="9897110" h="1922145">
                  <a:moveTo>
                    <a:pt x="6588605" y="274320"/>
                  </a:moveTo>
                  <a:lnTo>
                    <a:pt x="7266785" y="274320"/>
                  </a:lnTo>
                </a:path>
                <a:path w="9897110" h="1922145">
                  <a:moveTo>
                    <a:pt x="7577681" y="274320"/>
                  </a:moveTo>
                  <a:lnTo>
                    <a:pt x="9246461" y="274320"/>
                  </a:lnTo>
                </a:path>
                <a:path w="9897110" h="1922145">
                  <a:moveTo>
                    <a:pt x="9557357" y="274320"/>
                  </a:moveTo>
                  <a:lnTo>
                    <a:pt x="9896602" y="274320"/>
                  </a:lnTo>
                </a:path>
                <a:path w="9897110" h="1922145">
                  <a:moveTo>
                    <a:pt x="0" y="0"/>
                  </a:moveTo>
                  <a:lnTo>
                    <a:pt x="6277709" y="0"/>
                  </a:lnTo>
                </a:path>
                <a:path w="9897110" h="1922145">
                  <a:moveTo>
                    <a:pt x="6588605" y="0"/>
                  </a:moveTo>
                  <a:lnTo>
                    <a:pt x="98966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0202" y="1993366"/>
              <a:ext cx="9897110" cy="274955"/>
            </a:xfrm>
            <a:custGeom>
              <a:avLst/>
              <a:gdLst/>
              <a:ahLst/>
              <a:cxnLst/>
              <a:rect l="l" t="t" r="r" b="b"/>
              <a:pathLst>
                <a:path w="9897110" h="274955">
                  <a:moveTo>
                    <a:pt x="0" y="274345"/>
                  </a:moveTo>
                  <a:lnTo>
                    <a:pt x="9896602" y="274345"/>
                  </a:lnTo>
                </a:path>
                <a:path w="9897110" h="274955">
                  <a:moveTo>
                    <a:pt x="0" y="0"/>
                  </a:moveTo>
                  <a:lnTo>
                    <a:pt x="98966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0408" y="2267711"/>
              <a:ext cx="9217660" cy="2470150"/>
            </a:xfrm>
            <a:custGeom>
              <a:avLst/>
              <a:gdLst/>
              <a:ahLst/>
              <a:cxnLst/>
              <a:rect l="l" t="t" r="r" b="b"/>
              <a:pathLst>
                <a:path w="9217660" h="2470150">
                  <a:moveTo>
                    <a:pt x="309359" y="1371600"/>
                  </a:moveTo>
                  <a:lnTo>
                    <a:pt x="0" y="1371600"/>
                  </a:lnTo>
                  <a:lnTo>
                    <a:pt x="0" y="2469819"/>
                  </a:lnTo>
                  <a:lnTo>
                    <a:pt x="309359" y="2469819"/>
                  </a:lnTo>
                  <a:lnTo>
                    <a:pt x="309359" y="1371600"/>
                  </a:lnTo>
                  <a:close/>
                </a:path>
                <a:path w="9217660" h="2470150">
                  <a:moveTo>
                    <a:pt x="1299959" y="1783080"/>
                  </a:moveTo>
                  <a:lnTo>
                    <a:pt x="989076" y="1783080"/>
                  </a:lnTo>
                  <a:lnTo>
                    <a:pt x="989076" y="2469819"/>
                  </a:lnTo>
                  <a:lnTo>
                    <a:pt x="1299959" y="2469819"/>
                  </a:lnTo>
                  <a:lnTo>
                    <a:pt x="1299959" y="1783080"/>
                  </a:lnTo>
                  <a:close/>
                </a:path>
                <a:path w="9217660" h="2470150">
                  <a:moveTo>
                    <a:pt x="2289048" y="1783080"/>
                  </a:moveTo>
                  <a:lnTo>
                    <a:pt x="1978152" y="1783080"/>
                  </a:lnTo>
                  <a:lnTo>
                    <a:pt x="1978152" y="2469819"/>
                  </a:lnTo>
                  <a:lnTo>
                    <a:pt x="2289048" y="2469819"/>
                  </a:lnTo>
                  <a:lnTo>
                    <a:pt x="2289048" y="1783080"/>
                  </a:lnTo>
                  <a:close/>
                </a:path>
                <a:path w="9217660" h="2470150">
                  <a:moveTo>
                    <a:pt x="3278124" y="1920240"/>
                  </a:moveTo>
                  <a:lnTo>
                    <a:pt x="2968752" y="1920240"/>
                  </a:lnTo>
                  <a:lnTo>
                    <a:pt x="2968752" y="2469819"/>
                  </a:lnTo>
                  <a:lnTo>
                    <a:pt x="3278124" y="2469819"/>
                  </a:lnTo>
                  <a:lnTo>
                    <a:pt x="3278124" y="1920240"/>
                  </a:lnTo>
                  <a:close/>
                </a:path>
                <a:path w="9217660" h="2470150">
                  <a:moveTo>
                    <a:pt x="4268724" y="1097280"/>
                  </a:moveTo>
                  <a:lnTo>
                    <a:pt x="3957828" y="1097280"/>
                  </a:lnTo>
                  <a:lnTo>
                    <a:pt x="3957828" y="2469819"/>
                  </a:lnTo>
                  <a:lnTo>
                    <a:pt x="4268724" y="2469819"/>
                  </a:lnTo>
                  <a:lnTo>
                    <a:pt x="4268724" y="1097280"/>
                  </a:lnTo>
                  <a:close/>
                </a:path>
                <a:path w="9217660" h="2470150">
                  <a:moveTo>
                    <a:pt x="5257800" y="548640"/>
                  </a:moveTo>
                  <a:lnTo>
                    <a:pt x="4948428" y="548640"/>
                  </a:lnTo>
                  <a:lnTo>
                    <a:pt x="4948428" y="2469819"/>
                  </a:lnTo>
                  <a:lnTo>
                    <a:pt x="5257800" y="2469819"/>
                  </a:lnTo>
                  <a:lnTo>
                    <a:pt x="5257800" y="548640"/>
                  </a:lnTo>
                  <a:close/>
                </a:path>
                <a:path w="9217660" h="2470150">
                  <a:moveTo>
                    <a:pt x="6248400" y="0"/>
                  </a:moveTo>
                  <a:lnTo>
                    <a:pt x="5937504" y="0"/>
                  </a:lnTo>
                  <a:lnTo>
                    <a:pt x="5937504" y="2469819"/>
                  </a:lnTo>
                  <a:lnTo>
                    <a:pt x="6248400" y="2469819"/>
                  </a:lnTo>
                  <a:lnTo>
                    <a:pt x="6248400" y="0"/>
                  </a:lnTo>
                  <a:close/>
                </a:path>
                <a:path w="9217660" h="2470150">
                  <a:moveTo>
                    <a:pt x="7237476" y="411480"/>
                  </a:moveTo>
                  <a:lnTo>
                    <a:pt x="6926580" y="411480"/>
                  </a:lnTo>
                  <a:lnTo>
                    <a:pt x="6926580" y="2469819"/>
                  </a:lnTo>
                  <a:lnTo>
                    <a:pt x="7237476" y="2469819"/>
                  </a:lnTo>
                  <a:lnTo>
                    <a:pt x="7237476" y="411480"/>
                  </a:lnTo>
                  <a:close/>
                </a:path>
                <a:path w="9217660" h="2470150">
                  <a:moveTo>
                    <a:pt x="8226552" y="1508760"/>
                  </a:moveTo>
                  <a:lnTo>
                    <a:pt x="7917180" y="1508760"/>
                  </a:lnTo>
                  <a:lnTo>
                    <a:pt x="7917180" y="2469819"/>
                  </a:lnTo>
                  <a:lnTo>
                    <a:pt x="8226552" y="2469819"/>
                  </a:lnTo>
                  <a:lnTo>
                    <a:pt x="8226552" y="1508760"/>
                  </a:lnTo>
                  <a:close/>
                </a:path>
                <a:path w="9217660" h="2470150">
                  <a:moveTo>
                    <a:pt x="9217152" y="411480"/>
                  </a:moveTo>
                  <a:lnTo>
                    <a:pt x="8906256" y="411480"/>
                  </a:lnTo>
                  <a:lnTo>
                    <a:pt x="8906256" y="2469819"/>
                  </a:lnTo>
                  <a:lnTo>
                    <a:pt x="9217152" y="2469819"/>
                  </a:lnTo>
                  <a:lnTo>
                    <a:pt x="9217152" y="41148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0202" y="4737525"/>
              <a:ext cx="9897110" cy="0"/>
            </a:xfrm>
            <a:custGeom>
              <a:avLst/>
              <a:gdLst/>
              <a:ahLst/>
              <a:cxnLst/>
              <a:rect l="l" t="t" r="r" b="b"/>
              <a:pathLst>
                <a:path w="9897110">
                  <a:moveTo>
                    <a:pt x="0" y="0"/>
                  </a:moveTo>
                  <a:lnTo>
                    <a:pt x="98966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2796" y="425262"/>
            <a:ext cx="108978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dirty="0" smtClean="0"/>
              <a:t>전반적으로 재무설계사는 </a:t>
            </a:r>
            <a:r>
              <a:rPr lang="en-US" altLang="ko-KR" sz="2400" dirty="0" smtClean="0"/>
              <a:t>AI</a:t>
            </a:r>
            <a:r>
              <a:rPr lang="ko-KR" altLang="en-US" sz="2400" dirty="0" smtClean="0"/>
              <a:t>가 업무 효율성을 향상시켰다고 응답</a:t>
            </a:r>
            <a:endParaRPr sz="2400" dirty="0"/>
          </a:p>
        </p:txBody>
      </p:sp>
      <p:sp>
        <p:nvSpPr>
          <p:cNvPr id="10" name="object 10"/>
          <p:cNvSpPr txBox="1"/>
          <p:nvPr/>
        </p:nvSpPr>
        <p:spPr>
          <a:xfrm>
            <a:off x="977926" y="5729385"/>
            <a:ext cx="7327874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1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100" spc="-40" dirty="0" smtClean="0">
                <a:solidFill>
                  <a:srgbClr val="7E7E7E"/>
                </a:solidFill>
                <a:latin typeface="Arial"/>
                <a:cs typeface="Arial"/>
              </a:rPr>
              <a:t>AI</a:t>
            </a:r>
            <a:r>
              <a:rPr lang="ko-KR" altLang="en-US" sz="1100" spc="-40" dirty="0" smtClean="0">
                <a:solidFill>
                  <a:srgbClr val="7E7E7E"/>
                </a:solidFill>
                <a:latin typeface="Arial"/>
                <a:cs typeface="Arial"/>
              </a:rPr>
              <a:t>가 귀하의 업무 효율성에 얼마나 영향을 미쳤습니까</a:t>
            </a:r>
            <a:r>
              <a:rPr lang="en-US" altLang="ko-KR" sz="1100" spc="-40" dirty="0" smtClean="0">
                <a:solidFill>
                  <a:srgbClr val="7E7E7E"/>
                </a:solidFill>
                <a:latin typeface="Arial"/>
                <a:cs typeface="Arial"/>
              </a:rPr>
              <a:t>? (1=</a:t>
            </a:r>
            <a:r>
              <a:rPr lang="ko-KR" altLang="en-US" sz="1100" spc="-40" dirty="0" smtClean="0">
                <a:solidFill>
                  <a:srgbClr val="7E7E7E"/>
                </a:solidFill>
                <a:latin typeface="Arial"/>
                <a:cs typeface="Arial"/>
              </a:rPr>
              <a:t>전혀 영향을 미치지 않음</a:t>
            </a:r>
            <a:r>
              <a:rPr lang="en-US" altLang="ko-KR" sz="1100" spc="-40" dirty="0" smtClean="0">
                <a:solidFill>
                  <a:srgbClr val="7E7E7E"/>
                </a:solidFill>
                <a:latin typeface="Arial"/>
                <a:cs typeface="Arial"/>
              </a:rPr>
              <a:t>, 10=</a:t>
            </a:r>
            <a:r>
              <a:rPr lang="ko-KR" altLang="en-US" sz="1100" spc="-40" dirty="0" smtClean="0">
                <a:solidFill>
                  <a:srgbClr val="7E7E7E"/>
                </a:solidFill>
                <a:latin typeface="Arial"/>
                <a:cs typeface="Arial"/>
              </a:rPr>
              <a:t>매우 크게 영향을 미침</a:t>
            </a:r>
            <a:r>
              <a:rPr lang="en-US" altLang="ko-KR" sz="1100" spc="-40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1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1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1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00" dirty="0" smtClean="0">
                <a:solidFill>
                  <a:srgbClr val="7E7E7E"/>
                </a:solidFill>
                <a:latin typeface="Arial"/>
                <a:cs typeface="Arial"/>
              </a:rPr>
              <a:t>5,276</a:t>
            </a:r>
            <a:r>
              <a:rPr lang="ko-KR" altLang="en-US" sz="11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1655" y="3797748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51341" y="3797748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1026" y="3934908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88040" y="3111643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77725" y="256285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7411" y="201405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57097" y="242569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89455" y="3523428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36468" y="242569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4041" y="4646990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4041" y="4098122"/>
            <a:ext cx="1917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4041" y="3823688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6%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4041" y="3549253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8%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0490" y="3274819"/>
            <a:ext cx="95885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8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ts val="1340"/>
              </a:lnSpc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0490" y="2725951"/>
            <a:ext cx="252729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14%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12%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0490" y="2451516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16%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0490" y="2177082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18%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0490" y="1902647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00202" y="4709468"/>
            <a:ext cx="1113865" cy="91050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23520" algn="ctr">
              <a:lnSpc>
                <a:spcPct val="100000"/>
              </a:lnSpc>
              <a:spcBef>
                <a:spcPts val="819"/>
              </a:spcBef>
            </a:pPr>
            <a:r>
              <a:rPr lang="en-US" sz="1200" spc="-50" dirty="0" smtClean="0">
                <a:solidFill>
                  <a:srgbClr val="585858"/>
                </a:solidFill>
                <a:latin typeface="Arial"/>
                <a:cs typeface="Arial"/>
              </a:rPr>
              <a:t>      </a:t>
            </a:r>
            <a:r>
              <a:rPr sz="1200" spc="-50" dirty="0" smtClean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12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60"/>
              </a:spcBef>
            </a:pPr>
            <a:r>
              <a:rPr lang="ko-KR" altLang="en-US" sz="1600" b="1" dirty="0" smtClean="0">
                <a:solidFill>
                  <a:srgbClr val="014890"/>
                </a:solidFill>
                <a:latin typeface="Arial"/>
                <a:cs typeface="Arial"/>
              </a:rPr>
              <a:t>전혀 영향을 미치지 않음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29759" y="48013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19445" y="48013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09130" y="48013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98816" y="48013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88501" y="48013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78187" y="48013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67873" y="48013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57558" y="48013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907223" y="4709468"/>
            <a:ext cx="1107440" cy="91050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121285" algn="ctr">
              <a:lnSpc>
                <a:spcPct val="100000"/>
              </a:lnSpc>
              <a:spcBef>
                <a:spcPts val="819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12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60"/>
              </a:spcBef>
            </a:pPr>
            <a:r>
              <a:rPr lang="ko-KR" altLang="en-US" sz="1600" b="1" dirty="0" smtClean="0">
                <a:solidFill>
                  <a:srgbClr val="014890"/>
                </a:solidFill>
                <a:latin typeface="Arial"/>
                <a:cs typeface="Arial"/>
              </a:rPr>
              <a:t>매우 크게 영향을 미침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08433" y="1605253"/>
            <a:ext cx="54108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ko-KR" alt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가 귀하의 업무 효율성에 얼마나 영향을 미쳤습니까</a:t>
            </a:r>
            <a:r>
              <a:rPr lang="en-US" altLang="ko-KR" sz="1400" b="1" dirty="0" smtClean="0">
                <a:solidFill>
                  <a:srgbClr val="585858"/>
                </a:solidFill>
                <a:latin typeface="Arial"/>
                <a:cs typeface="Arial"/>
              </a:rPr>
              <a:t>?(1~10</a:t>
            </a:r>
            <a:r>
              <a:rPr lang="ko-KR" altLang="en-US" sz="1400" b="1" dirty="0" smtClean="0">
                <a:solidFill>
                  <a:srgbClr val="585858"/>
                </a:solidFill>
                <a:latin typeface="Arial"/>
                <a:cs typeface="Arial"/>
              </a:rPr>
              <a:t>점 척도</a:t>
            </a:r>
            <a:r>
              <a:rPr lang="en-US" altLang="ko-KR" sz="1400" b="1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lang="en-US" sz="1400" b="1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765502" y="5169629"/>
            <a:ext cx="6880859" cy="142875"/>
            <a:chOff x="2765502" y="5169629"/>
            <a:chExt cx="6880859" cy="142875"/>
          </a:xfrm>
        </p:grpSpPr>
        <p:sp>
          <p:nvSpPr>
            <p:cNvPr id="41" name="object 41"/>
            <p:cNvSpPr/>
            <p:nvPr/>
          </p:nvSpPr>
          <p:spPr>
            <a:xfrm>
              <a:off x="2765502" y="5241071"/>
              <a:ext cx="6751955" cy="0"/>
            </a:xfrm>
            <a:custGeom>
              <a:avLst/>
              <a:gdLst/>
              <a:ahLst/>
              <a:cxnLst/>
              <a:rect l="l" t="t" r="r" b="b"/>
              <a:pathLst>
                <a:path w="6751955">
                  <a:moveTo>
                    <a:pt x="0" y="0"/>
                  </a:moveTo>
                  <a:lnTo>
                    <a:pt x="6751713" y="0"/>
                  </a:lnTo>
                </a:path>
              </a:pathLst>
            </a:custGeom>
            <a:ln w="28575">
              <a:solidFill>
                <a:srgbClr val="0048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02920" y="5169629"/>
              <a:ext cx="143510" cy="142875"/>
            </a:xfrm>
            <a:custGeom>
              <a:avLst/>
              <a:gdLst/>
              <a:ahLst/>
              <a:cxnLst/>
              <a:rect l="l" t="t" r="r" b="b"/>
              <a:pathLst>
                <a:path w="143509" h="142875">
                  <a:moveTo>
                    <a:pt x="12" y="0"/>
                  </a:moveTo>
                  <a:lnTo>
                    <a:pt x="0" y="142874"/>
                  </a:lnTo>
                  <a:lnTo>
                    <a:pt x="142887" y="714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7298" y="677089"/>
            <a:ext cx="8026400" cy="1471295"/>
            <a:chOff x="3797298" y="677089"/>
            <a:chExt cx="8026400" cy="1471295"/>
          </a:xfrm>
        </p:grpSpPr>
        <p:sp>
          <p:nvSpPr>
            <p:cNvPr id="3" name="object 3"/>
            <p:cNvSpPr/>
            <p:nvPr/>
          </p:nvSpPr>
          <p:spPr>
            <a:xfrm>
              <a:off x="3811586" y="691376"/>
              <a:ext cx="7997825" cy="1442720"/>
            </a:xfrm>
            <a:custGeom>
              <a:avLst/>
              <a:gdLst/>
              <a:ahLst/>
              <a:cxnLst/>
              <a:rect l="l" t="t" r="r" b="b"/>
              <a:pathLst>
                <a:path w="7997825" h="1442720">
                  <a:moveTo>
                    <a:pt x="7757185" y="0"/>
                  </a:moveTo>
                  <a:lnTo>
                    <a:pt x="240372" y="0"/>
                  </a:lnTo>
                  <a:lnTo>
                    <a:pt x="191929" y="4883"/>
                  </a:lnTo>
                  <a:lnTo>
                    <a:pt x="146809" y="18889"/>
                  </a:lnTo>
                  <a:lnTo>
                    <a:pt x="105978" y="41052"/>
                  </a:lnTo>
                  <a:lnTo>
                    <a:pt x="70404" y="70404"/>
                  </a:lnTo>
                  <a:lnTo>
                    <a:pt x="41052" y="105978"/>
                  </a:lnTo>
                  <a:lnTo>
                    <a:pt x="18889" y="146809"/>
                  </a:lnTo>
                  <a:lnTo>
                    <a:pt x="4883" y="191929"/>
                  </a:lnTo>
                  <a:lnTo>
                    <a:pt x="0" y="240372"/>
                  </a:lnTo>
                  <a:lnTo>
                    <a:pt x="0" y="1201851"/>
                  </a:lnTo>
                  <a:lnTo>
                    <a:pt x="4883" y="1250294"/>
                  </a:lnTo>
                  <a:lnTo>
                    <a:pt x="18889" y="1295415"/>
                  </a:lnTo>
                  <a:lnTo>
                    <a:pt x="41052" y="1336246"/>
                  </a:lnTo>
                  <a:lnTo>
                    <a:pt x="70404" y="1371820"/>
                  </a:lnTo>
                  <a:lnTo>
                    <a:pt x="105978" y="1401172"/>
                  </a:lnTo>
                  <a:lnTo>
                    <a:pt x="146809" y="1423334"/>
                  </a:lnTo>
                  <a:lnTo>
                    <a:pt x="191929" y="1437341"/>
                  </a:lnTo>
                  <a:lnTo>
                    <a:pt x="240372" y="1442224"/>
                  </a:lnTo>
                  <a:lnTo>
                    <a:pt x="7757185" y="1442224"/>
                  </a:lnTo>
                  <a:lnTo>
                    <a:pt x="7805628" y="1437341"/>
                  </a:lnTo>
                  <a:lnTo>
                    <a:pt x="7850748" y="1423334"/>
                  </a:lnTo>
                  <a:lnTo>
                    <a:pt x="7891579" y="1401172"/>
                  </a:lnTo>
                  <a:lnTo>
                    <a:pt x="7927154" y="1371820"/>
                  </a:lnTo>
                  <a:lnTo>
                    <a:pt x="7956506" y="1336246"/>
                  </a:lnTo>
                  <a:lnTo>
                    <a:pt x="7978668" y="1295415"/>
                  </a:lnTo>
                  <a:lnTo>
                    <a:pt x="7992674" y="1250294"/>
                  </a:lnTo>
                  <a:lnTo>
                    <a:pt x="7997558" y="1201851"/>
                  </a:lnTo>
                  <a:lnTo>
                    <a:pt x="7997558" y="240372"/>
                  </a:lnTo>
                  <a:lnTo>
                    <a:pt x="7992674" y="191929"/>
                  </a:lnTo>
                  <a:lnTo>
                    <a:pt x="7978668" y="146809"/>
                  </a:lnTo>
                  <a:lnTo>
                    <a:pt x="7956506" y="105978"/>
                  </a:lnTo>
                  <a:lnTo>
                    <a:pt x="7927154" y="70404"/>
                  </a:lnTo>
                  <a:lnTo>
                    <a:pt x="7891579" y="41052"/>
                  </a:lnTo>
                  <a:lnTo>
                    <a:pt x="7850748" y="18889"/>
                  </a:lnTo>
                  <a:lnTo>
                    <a:pt x="7805628" y="4883"/>
                  </a:lnTo>
                  <a:lnTo>
                    <a:pt x="7757185" y="0"/>
                  </a:lnTo>
                  <a:close/>
                </a:path>
              </a:pathLst>
            </a:custGeom>
            <a:solidFill>
              <a:srgbClr val="C3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1586" y="691376"/>
              <a:ext cx="7997825" cy="1442720"/>
            </a:xfrm>
            <a:custGeom>
              <a:avLst/>
              <a:gdLst/>
              <a:ahLst/>
              <a:cxnLst/>
              <a:rect l="l" t="t" r="r" b="b"/>
              <a:pathLst>
                <a:path w="7997825" h="1442720">
                  <a:moveTo>
                    <a:pt x="0" y="240372"/>
                  </a:moveTo>
                  <a:lnTo>
                    <a:pt x="4883" y="191929"/>
                  </a:lnTo>
                  <a:lnTo>
                    <a:pt x="18889" y="146809"/>
                  </a:lnTo>
                  <a:lnTo>
                    <a:pt x="41052" y="105978"/>
                  </a:lnTo>
                  <a:lnTo>
                    <a:pt x="70404" y="70404"/>
                  </a:lnTo>
                  <a:lnTo>
                    <a:pt x="105978" y="41052"/>
                  </a:lnTo>
                  <a:lnTo>
                    <a:pt x="146809" y="18889"/>
                  </a:lnTo>
                  <a:lnTo>
                    <a:pt x="191929" y="4883"/>
                  </a:lnTo>
                  <a:lnTo>
                    <a:pt x="240372" y="0"/>
                  </a:lnTo>
                  <a:lnTo>
                    <a:pt x="7757185" y="0"/>
                  </a:lnTo>
                  <a:lnTo>
                    <a:pt x="7805628" y="4883"/>
                  </a:lnTo>
                  <a:lnTo>
                    <a:pt x="7850748" y="18889"/>
                  </a:lnTo>
                  <a:lnTo>
                    <a:pt x="7891579" y="41052"/>
                  </a:lnTo>
                  <a:lnTo>
                    <a:pt x="7927154" y="70404"/>
                  </a:lnTo>
                  <a:lnTo>
                    <a:pt x="7956506" y="105978"/>
                  </a:lnTo>
                  <a:lnTo>
                    <a:pt x="7978668" y="146809"/>
                  </a:lnTo>
                  <a:lnTo>
                    <a:pt x="7992674" y="191929"/>
                  </a:lnTo>
                  <a:lnTo>
                    <a:pt x="7997558" y="240372"/>
                  </a:lnTo>
                  <a:lnTo>
                    <a:pt x="7997558" y="1201851"/>
                  </a:lnTo>
                  <a:lnTo>
                    <a:pt x="7992674" y="1250294"/>
                  </a:lnTo>
                  <a:lnTo>
                    <a:pt x="7978668" y="1295415"/>
                  </a:lnTo>
                  <a:lnTo>
                    <a:pt x="7956506" y="1336246"/>
                  </a:lnTo>
                  <a:lnTo>
                    <a:pt x="7927154" y="1371820"/>
                  </a:lnTo>
                  <a:lnTo>
                    <a:pt x="7891579" y="1401172"/>
                  </a:lnTo>
                  <a:lnTo>
                    <a:pt x="7850748" y="1423334"/>
                  </a:lnTo>
                  <a:lnTo>
                    <a:pt x="7805628" y="1437341"/>
                  </a:lnTo>
                  <a:lnTo>
                    <a:pt x="7757185" y="1442224"/>
                  </a:lnTo>
                  <a:lnTo>
                    <a:pt x="240372" y="1442224"/>
                  </a:lnTo>
                  <a:lnTo>
                    <a:pt x="191929" y="1437341"/>
                  </a:lnTo>
                  <a:lnTo>
                    <a:pt x="146809" y="1423334"/>
                  </a:lnTo>
                  <a:lnTo>
                    <a:pt x="105978" y="1401172"/>
                  </a:lnTo>
                  <a:lnTo>
                    <a:pt x="70404" y="1371820"/>
                  </a:lnTo>
                  <a:lnTo>
                    <a:pt x="41052" y="1336246"/>
                  </a:lnTo>
                  <a:lnTo>
                    <a:pt x="18889" y="1295415"/>
                  </a:lnTo>
                  <a:lnTo>
                    <a:pt x="4883" y="1250294"/>
                  </a:lnTo>
                  <a:lnTo>
                    <a:pt x="0" y="1201851"/>
                  </a:lnTo>
                  <a:lnTo>
                    <a:pt x="0" y="240372"/>
                  </a:lnTo>
                  <a:close/>
                </a:path>
              </a:pathLst>
            </a:custGeom>
            <a:ln w="28575">
              <a:solidFill>
                <a:srgbClr val="00ACD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385304" y="201930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5304" y="1658111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5304" y="1298447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5304" y="93726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5304" y="69280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3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85304" y="2380488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5304" y="2740151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85304" y="310133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85304" y="3462528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5304" y="3822191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17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5304" y="418337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85304" y="4544567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5304" y="4904232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5304" y="526542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77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48600" y="201930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48600" y="1658111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48600" y="1298447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48600" y="93726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48600" y="69280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3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48600" y="2380488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48600" y="2740151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8600" y="310133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8600" y="3462528"/>
            <a:ext cx="0" cy="2640965"/>
          </a:xfrm>
          <a:custGeom>
            <a:avLst/>
            <a:gdLst/>
            <a:ahLst/>
            <a:cxnLst/>
            <a:rect l="l" t="t" r="r" b="b"/>
            <a:pathLst>
              <a:path h="2640965">
                <a:moveTo>
                  <a:pt x="0" y="0"/>
                </a:moveTo>
                <a:lnTo>
                  <a:pt x="0" y="264060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11895" y="201930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11895" y="1658111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11895" y="1298447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11895" y="93726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11895" y="69280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3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11895" y="2380488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11895" y="2740151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11895" y="3101339"/>
            <a:ext cx="0" cy="3002280"/>
          </a:xfrm>
          <a:custGeom>
            <a:avLst/>
            <a:gdLst/>
            <a:ahLst/>
            <a:cxnLst/>
            <a:rect l="l" t="t" r="r" b="b"/>
            <a:pathLst>
              <a:path h="3002279">
                <a:moveTo>
                  <a:pt x="0" y="0"/>
                </a:moveTo>
                <a:lnTo>
                  <a:pt x="0" y="300179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75192" y="201930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75192" y="1658111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75192" y="1298447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75192" y="93726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75192" y="69280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3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75192" y="2380488"/>
            <a:ext cx="0" cy="3723004"/>
          </a:xfrm>
          <a:custGeom>
            <a:avLst/>
            <a:gdLst/>
            <a:ahLst/>
            <a:cxnLst/>
            <a:rect l="l" t="t" r="r" b="b"/>
            <a:pathLst>
              <a:path h="3723004">
                <a:moveTo>
                  <a:pt x="0" y="0"/>
                </a:moveTo>
                <a:lnTo>
                  <a:pt x="0" y="372264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38488" y="1658111"/>
            <a:ext cx="0" cy="4445635"/>
          </a:xfrm>
          <a:custGeom>
            <a:avLst/>
            <a:gdLst/>
            <a:ahLst/>
            <a:cxnLst/>
            <a:rect l="l" t="t" r="r" b="b"/>
            <a:pathLst>
              <a:path h="4445635">
                <a:moveTo>
                  <a:pt x="0" y="0"/>
                </a:moveTo>
                <a:lnTo>
                  <a:pt x="0" y="44450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38488" y="1298447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238488" y="93726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38488" y="69280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3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01783" y="1298447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6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01783" y="93726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701783" y="69280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3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165080" y="1298447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6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165080" y="93726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165080" y="69280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3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28376" y="1298447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6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28376" y="93726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628376" y="69280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3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091671" y="937260"/>
            <a:ext cx="0" cy="5166360"/>
          </a:xfrm>
          <a:custGeom>
            <a:avLst/>
            <a:gdLst/>
            <a:ahLst/>
            <a:cxnLst/>
            <a:rect l="l" t="t" r="r" b="b"/>
            <a:pathLst>
              <a:path h="5166360">
                <a:moveTo>
                  <a:pt x="0" y="0"/>
                </a:moveTo>
                <a:lnTo>
                  <a:pt x="0" y="51658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1671" y="69280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3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555082" y="692805"/>
            <a:ext cx="0" cy="5410835"/>
          </a:xfrm>
          <a:custGeom>
            <a:avLst/>
            <a:gdLst/>
            <a:ahLst/>
            <a:cxnLst/>
            <a:rect l="l" t="t" r="r" b="b"/>
            <a:pathLst>
              <a:path h="5410835">
                <a:moveTo>
                  <a:pt x="0" y="0"/>
                </a:moveTo>
                <a:lnTo>
                  <a:pt x="0" y="541032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22617" y="809244"/>
            <a:ext cx="4355465" cy="128270"/>
          </a:xfrm>
          <a:custGeom>
            <a:avLst/>
            <a:gdLst/>
            <a:ahLst/>
            <a:cxnLst/>
            <a:rect l="l" t="t" r="r" b="b"/>
            <a:pathLst>
              <a:path w="4355465" h="128269">
                <a:moveTo>
                  <a:pt x="4354995" y="0"/>
                </a:moveTo>
                <a:lnTo>
                  <a:pt x="0" y="0"/>
                </a:lnTo>
                <a:lnTo>
                  <a:pt x="0" y="128015"/>
                </a:lnTo>
                <a:lnTo>
                  <a:pt x="4354995" y="128015"/>
                </a:lnTo>
                <a:lnTo>
                  <a:pt x="4354995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22617" y="1170432"/>
            <a:ext cx="3891915" cy="128270"/>
          </a:xfrm>
          <a:custGeom>
            <a:avLst/>
            <a:gdLst/>
            <a:ahLst/>
            <a:cxnLst/>
            <a:rect l="l" t="t" r="r" b="b"/>
            <a:pathLst>
              <a:path w="3891915" h="128269">
                <a:moveTo>
                  <a:pt x="3891686" y="0"/>
                </a:moveTo>
                <a:lnTo>
                  <a:pt x="0" y="0"/>
                </a:lnTo>
                <a:lnTo>
                  <a:pt x="0" y="128015"/>
                </a:lnTo>
                <a:lnTo>
                  <a:pt x="3891686" y="128015"/>
                </a:lnTo>
                <a:lnTo>
                  <a:pt x="3891686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22617" y="1530096"/>
            <a:ext cx="2686685" cy="128270"/>
          </a:xfrm>
          <a:custGeom>
            <a:avLst/>
            <a:gdLst/>
            <a:ahLst/>
            <a:cxnLst/>
            <a:rect l="l" t="t" r="r" b="b"/>
            <a:pathLst>
              <a:path w="2686684" h="128269">
                <a:moveTo>
                  <a:pt x="2686215" y="0"/>
                </a:moveTo>
                <a:lnTo>
                  <a:pt x="0" y="0"/>
                </a:lnTo>
                <a:lnTo>
                  <a:pt x="0" y="128015"/>
                </a:lnTo>
                <a:lnTo>
                  <a:pt x="2686215" y="128015"/>
                </a:lnTo>
                <a:lnTo>
                  <a:pt x="2686215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22617" y="1891283"/>
            <a:ext cx="2223135" cy="128270"/>
          </a:xfrm>
          <a:custGeom>
            <a:avLst/>
            <a:gdLst/>
            <a:ahLst/>
            <a:cxnLst/>
            <a:rect l="l" t="t" r="r" b="b"/>
            <a:pathLst>
              <a:path w="2223134" h="128269">
                <a:moveTo>
                  <a:pt x="2222906" y="0"/>
                </a:moveTo>
                <a:lnTo>
                  <a:pt x="0" y="0"/>
                </a:lnTo>
                <a:lnTo>
                  <a:pt x="0" y="128015"/>
                </a:lnTo>
                <a:lnTo>
                  <a:pt x="2222906" y="128015"/>
                </a:lnTo>
                <a:lnTo>
                  <a:pt x="2222906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22617" y="2252472"/>
            <a:ext cx="2038985" cy="128270"/>
          </a:xfrm>
          <a:custGeom>
            <a:avLst/>
            <a:gdLst/>
            <a:ahLst/>
            <a:cxnLst/>
            <a:rect l="l" t="t" r="r" b="b"/>
            <a:pathLst>
              <a:path w="2038984" h="128269">
                <a:moveTo>
                  <a:pt x="2038502" y="0"/>
                </a:moveTo>
                <a:lnTo>
                  <a:pt x="0" y="0"/>
                </a:lnTo>
                <a:lnTo>
                  <a:pt x="0" y="128015"/>
                </a:lnTo>
                <a:lnTo>
                  <a:pt x="2038502" y="128015"/>
                </a:lnTo>
                <a:lnTo>
                  <a:pt x="2038502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22617" y="2612135"/>
            <a:ext cx="1760220" cy="128270"/>
          </a:xfrm>
          <a:custGeom>
            <a:avLst/>
            <a:gdLst/>
            <a:ahLst/>
            <a:cxnLst/>
            <a:rect l="l" t="t" r="r" b="b"/>
            <a:pathLst>
              <a:path w="1760220" h="128269">
                <a:moveTo>
                  <a:pt x="1759610" y="0"/>
                </a:moveTo>
                <a:lnTo>
                  <a:pt x="0" y="0"/>
                </a:lnTo>
                <a:lnTo>
                  <a:pt x="0" y="128015"/>
                </a:lnTo>
                <a:lnTo>
                  <a:pt x="1759610" y="128015"/>
                </a:lnTo>
                <a:lnTo>
                  <a:pt x="1759610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22617" y="2973323"/>
            <a:ext cx="1575435" cy="128270"/>
          </a:xfrm>
          <a:custGeom>
            <a:avLst/>
            <a:gdLst/>
            <a:ahLst/>
            <a:cxnLst/>
            <a:rect l="l" t="t" r="r" b="b"/>
            <a:pathLst>
              <a:path w="1575434" h="128269">
                <a:moveTo>
                  <a:pt x="1575219" y="0"/>
                </a:moveTo>
                <a:lnTo>
                  <a:pt x="0" y="0"/>
                </a:lnTo>
                <a:lnTo>
                  <a:pt x="0" y="128015"/>
                </a:lnTo>
                <a:lnTo>
                  <a:pt x="1575219" y="128015"/>
                </a:lnTo>
                <a:lnTo>
                  <a:pt x="1575219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22617" y="3334511"/>
            <a:ext cx="1205230" cy="128270"/>
          </a:xfrm>
          <a:custGeom>
            <a:avLst/>
            <a:gdLst/>
            <a:ahLst/>
            <a:cxnLst/>
            <a:rect l="l" t="t" r="r" b="b"/>
            <a:pathLst>
              <a:path w="1205229" h="128270">
                <a:moveTo>
                  <a:pt x="1204887" y="0"/>
                </a:moveTo>
                <a:lnTo>
                  <a:pt x="0" y="0"/>
                </a:lnTo>
                <a:lnTo>
                  <a:pt x="0" y="128015"/>
                </a:lnTo>
                <a:lnTo>
                  <a:pt x="1204887" y="128015"/>
                </a:lnTo>
                <a:lnTo>
                  <a:pt x="1204887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22617" y="3694176"/>
            <a:ext cx="926465" cy="128270"/>
          </a:xfrm>
          <a:custGeom>
            <a:avLst/>
            <a:gdLst/>
            <a:ahLst/>
            <a:cxnLst/>
            <a:rect l="l" t="t" r="r" b="b"/>
            <a:pathLst>
              <a:path w="926465" h="128270">
                <a:moveTo>
                  <a:pt x="925995" y="0"/>
                </a:moveTo>
                <a:lnTo>
                  <a:pt x="0" y="0"/>
                </a:lnTo>
                <a:lnTo>
                  <a:pt x="0" y="128016"/>
                </a:lnTo>
                <a:lnTo>
                  <a:pt x="925995" y="128016"/>
                </a:lnTo>
                <a:lnTo>
                  <a:pt x="925995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22617" y="4055364"/>
            <a:ext cx="835025" cy="128270"/>
          </a:xfrm>
          <a:custGeom>
            <a:avLst/>
            <a:gdLst/>
            <a:ahLst/>
            <a:cxnLst/>
            <a:rect l="l" t="t" r="r" b="b"/>
            <a:pathLst>
              <a:path w="835025" h="128270">
                <a:moveTo>
                  <a:pt x="834555" y="0"/>
                </a:moveTo>
                <a:lnTo>
                  <a:pt x="0" y="0"/>
                </a:lnTo>
                <a:lnTo>
                  <a:pt x="0" y="128016"/>
                </a:lnTo>
                <a:lnTo>
                  <a:pt x="834555" y="128016"/>
                </a:lnTo>
                <a:lnTo>
                  <a:pt x="834555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22617" y="4416552"/>
            <a:ext cx="556260" cy="128270"/>
          </a:xfrm>
          <a:custGeom>
            <a:avLst/>
            <a:gdLst/>
            <a:ahLst/>
            <a:cxnLst/>
            <a:rect l="l" t="t" r="r" b="b"/>
            <a:pathLst>
              <a:path w="556259" h="128270">
                <a:moveTo>
                  <a:pt x="555663" y="0"/>
                </a:moveTo>
                <a:lnTo>
                  <a:pt x="0" y="0"/>
                </a:lnTo>
                <a:lnTo>
                  <a:pt x="0" y="128016"/>
                </a:lnTo>
                <a:lnTo>
                  <a:pt x="555663" y="128016"/>
                </a:lnTo>
                <a:lnTo>
                  <a:pt x="555663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22617" y="4776215"/>
            <a:ext cx="556260" cy="128270"/>
          </a:xfrm>
          <a:custGeom>
            <a:avLst/>
            <a:gdLst/>
            <a:ahLst/>
            <a:cxnLst/>
            <a:rect l="l" t="t" r="r" b="b"/>
            <a:pathLst>
              <a:path w="556259" h="128270">
                <a:moveTo>
                  <a:pt x="555663" y="0"/>
                </a:moveTo>
                <a:lnTo>
                  <a:pt x="0" y="0"/>
                </a:lnTo>
                <a:lnTo>
                  <a:pt x="0" y="128016"/>
                </a:lnTo>
                <a:lnTo>
                  <a:pt x="555663" y="128016"/>
                </a:lnTo>
                <a:lnTo>
                  <a:pt x="555663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22617" y="5137403"/>
            <a:ext cx="556260" cy="128270"/>
          </a:xfrm>
          <a:custGeom>
            <a:avLst/>
            <a:gdLst/>
            <a:ahLst/>
            <a:cxnLst/>
            <a:rect l="l" t="t" r="r" b="b"/>
            <a:pathLst>
              <a:path w="556259" h="128270">
                <a:moveTo>
                  <a:pt x="555663" y="0"/>
                </a:moveTo>
                <a:lnTo>
                  <a:pt x="0" y="0"/>
                </a:lnTo>
                <a:lnTo>
                  <a:pt x="0" y="128016"/>
                </a:lnTo>
                <a:lnTo>
                  <a:pt x="555663" y="128016"/>
                </a:lnTo>
                <a:lnTo>
                  <a:pt x="555663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22617" y="5498591"/>
            <a:ext cx="278765" cy="128270"/>
          </a:xfrm>
          <a:custGeom>
            <a:avLst/>
            <a:gdLst/>
            <a:ahLst/>
            <a:cxnLst/>
            <a:rect l="l" t="t" r="r" b="b"/>
            <a:pathLst>
              <a:path w="278765" h="128270">
                <a:moveTo>
                  <a:pt x="278282" y="0"/>
                </a:moveTo>
                <a:lnTo>
                  <a:pt x="0" y="0"/>
                </a:lnTo>
                <a:lnTo>
                  <a:pt x="0" y="128015"/>
                </a:lnTo>
                <a:lnTo>
                  <a:pt x="278282" y="128015"/>
                </a:lnTo>
                <a:lnTo>
                  <a:pt x="278282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6917855" y="692805"/>
            <a:ext cx="97155" cy="5410835"/>
            <a:chOff x="6917855" y="692805"/>
            <a:chExt cx="97155" cy="5410835"/>
          </a:xfrm>
        </p:grpSpPr>
        <p:sp>
          <p:nvSpPr>
            <p:cNvPr id="73" name="object 73"/>
            <p:cNvSpPr/>
            <p:nvPr/>
          </p:nvSpPr>
          <p:spPr>
            <a:xfrm>
              <a:off x="6922617" y="5858255"/>
              <a:ext cx="92710" cy="128270"/>
            </a:xfrm>
            <a:custGeom>
              <a:avLst/>
              <a:gdLst/>
              <a:ahLst/>
              <a:cxnLst/>
              <a:rect l="l" t="t" r="r" b="b"/>
              <a:pathLst>
                <a:path w="92709" h="128270">
                  <a:moveTo>
                    <a:pt x="92354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92354" y="128016"/>
                  </a:lnTo>
                  <a:lnTo>
                    <a:pt x="92354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22617" y="692805"/>
              <a:ext cx="0" cy="5410835"/>
            </a:xfrm>
            <a:custGeom>
              <a:avLst/>
              <a:gdLst/>
              <a:ahLst/>
              <a:cxnLst/>
              <a:rect l="l" t="t" r="r" b="b"/>
              <a:pathLst>
                <a:path h="5410835">
                  <a:moveTo>
                    <a:pt x="0" y="0"/>
                  </a:moveTo>
                  <a:lnTo>
                    <a:pt x="0" y="541032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1340692" y="76392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47%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877396" y="112466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42%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672979" y="148539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209682" y="184612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024364" y="2206852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746387" y="2567583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561068" y="2928313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190431" y="3289044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912454" y="3649775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820252" y="4010506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542274" y="4371237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542274" y="4731967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542274" y="5092698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264296" y="5453429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827334" y="466142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290592" y="466142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722075" y="466142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185332" y="466142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648590" y="466142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111848" y="466142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575106" y="466142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038364" y="466142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501622" y="466142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964880" y="466142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45%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428138" y="466142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701034" y="755848"/>
            <a:ext cx="21043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개인정보 보호 및 사이버 보안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514954" y="1116578"/>
            <a:ext cx="2290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결과물의 정확성 및 신뢰성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532008" y="1477309"/>
            <a:ext cx="127278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mtClean="0">
                <a:solidFill>
                  <a:srgbClr val="585858"/>
                </a:solidFill>
                <a:latin typeface="Arial"/>
                <a:cs typeface="Arial"/>
              </a:rPr>
              <a:t>데이터 품질 문제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914955" y="1838040"/>
            <a:ext cx="28892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고객 관계에서 인간의 손길 부족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207611" y="5814160"/>
            <a:ext cx="2118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3410" algn="l"/>
              </a:tabLst>
            </a:pPr>
            <a:r>
              <a:rPr lang="ko-KR" altLang="en-US" sz="1800" baseline="2314" dirty="0" smtClean="0">
                <a:solidFill>
                  <a:srgbClr val="585858"/>
                </a:solidFill>
                <a:latin typeface="Arial"/>
                <a:cs typeface="Arial"/>
              </a:rPr>
              <a:t>   중대한 우려사항 없음</a:t>
            </a:r>
            <a:r>
              <a:rPr sz="1800" baseline="2314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717388" y="2198771"/>
            <a:ext cx="108651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mtClean="0">
                <a:solidFill>
                  <a:srgbClr val="585858"/>
                </a:solidFill>
                <a:latin typeface="Arial"/>
                <a:cs typeface="Arial"/>
              </a:rPr>
              <a:t>모델 관련 문제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878123" y="2559502"/>
            <a:ext cx="19253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기술에 대한 과도한 의존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300423" y="2920232"/>
            <a:ext cx="150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윤리적 고려사항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347183" y="3280963"/>
            <a:ext cx="145603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mtClean="0">
                <a:solidFill>
                  <a:srgbClr val="585858"/>
                </a:solidFill>
                <a:latin typeface="Arial"/>
                <a:cs typeface="Arial"/>
              </a:rPr>
              <a:t>일자리 대체 가능성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881122" y="3641694"/>
            <a:ext cx="29235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solidFill>
                  <a:srgbClr val="585858"/>
                </a:solidFill>
                <a:latin typeface="Arial"/>
                <a:cs typeface="Arial"/>
              </a:rPr>
              <a:t>AI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의사결정의 투명성 부족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311805" y="4002425"/>
            <a:ext cx="24923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규제 준수 및 거버넌스 이슈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699484" y="4363156"/>
            <a:ext cx="21036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군집 행동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235934" y="4723886"/>
            <a:ext cx="25692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조직 차원의 정책 및 지침 부족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224528" y="5084617"/>
            <a:ext cx="15811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구현 비용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717388" y="5445348"/>
            <a:ext cx="108610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운영상의 문제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34358" y="914232"/>
            <a:ext cx="32064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lang="ko-KR" alt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관련 주요 우려 사항</a:t>
            </a:r>
            <a:r>
              <a:rPr lang="en-US" altLang="ko-KR" sz="2400" b="1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sz="2400" dirty="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1170919" y="648322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747405" y="6348018"/>
            <a:ext cx="7680733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E7E7E"/>
                </a:solidFill>
                <a:latin typeface="Arial"/>
                <a:cs typeface="Arial"/>
              </a:rPr>
              <a:t>Q</a:t>
            </a:r>
            <a:r>
              <a:rPr sz="1100" dirty="0" smtClean="0">
                <a:solidFill>
                  <a:srgbClr val="7E7E7E"/>
                </a:solidFill>
                <a:latin typeface="Arial"/>
                <a:cs typeface="Arial"/>
              </a:rPr>
              <a:t>:</a:t>
            </a:r>
            <a:r>
              <a:rPr lang="en-US" sz="1100" dirty="0" smtClean="0">
                <a:solidFill>
                  <a:srgbClr val="7E7E7E"/>
                </a:solidFill>
                <a:latin typeface="Arial"/>
                <a:cs typeface="Arial"/>
              </a:rPr>
              <a:t> AI</a:t>
            </a:r>
            <a:r>
              <a:rPr lang="ko-KR" altLang="en-US" sz="1100" dirty="0" smtClean="0">
                <a:solidFill>
                  <a:srgbClr val="7E7E7E"/>
                </a:solidFill>
                <a:latin typeface="Arial"/>
                <a:cs typeface="Arial"/>
              </a:rPr>
              <a:t>가 재무설계에 미칠 수 있는 위험과 관련해 귀하가 가장 우려하는 사항은 무엇입니까</a:t>
            </a:r>
            <a:r>
              <a:rPr lang="en-US" altLang="ko-KR" sz="1100" dirty="0" smtClean="0">
                <a:solidFill>
                  <a:srgbClr val="7E7E7E"/>
                </a:solidFill>
                <a:latin typeface="Arial"/>
                <a:cs typeface="Arial"/>
              </a:rPr>
              <a:t>? (</a:t>
            </a:r>
            <a:r>
              <a:rPr lang="ko-KR" altLang="en-US" sz="1100" dirty="0" smtClean="0">
                <a:solidFill>
                  <a:srgbClr val="7E7E7E"/>
                </a:solidFill>
                <a:latin typeface="Arial"/>
                <a:cs typeface="Arial"/>
              </a:rPr>
              <a:t>최대 </a:t>
            </a:r>
            <a:r>
              <a:rPr lang="en-US" altLang="ko-KR" sz="1100" dirty="0" smtClean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r>
              <a:rPr lang="ko-KR" altLang="en-US" sz="1100" dirty="0" smtClean="0">
                <a:solidFill>
                  <a:srgbClr val="7E7E7E"/>
                </a:solidFill>
                <a:latin typeface="Arial"/>
                <a:cs typeface="Arial"/>
              </a:rPr>
              <a:t>개 항목 선택</a:t>
            </a:r>
            <a:r>
              <a:rPr lang="en-US" altLang="ko-KR" sz="1100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r>
              <a:rPr lang="ko-KR" altLang="en-US" sz="11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00" spc="-4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endParaRPr lang="en-US" sz="1100" spc="-40" dirty="0" smtClean="0">
              <a:solidFill>
                <a:srgbClr val="7E7E7E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1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1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1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00" dirty="0" smtClean="0">
                <a:solidFill>
                  <a:srgbClr val="7E7E7E"/>
                </a:solidFill>
                <a:latin typeface="Arial"/>
                <a:cs typeface="Arial"/>
              </a:rPr>
              <a:t>5,275</a:t>
            </a:r>
            <a:r>
              <a:rPr lang="ko-KR" altLang="en-US" sz="11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57355" y="1668833"/>
            <a:ext cx="2995930" cy="2244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55600" algn="l"/>
              </a:tabLst>
            </a:pPr>
            <a:r>
              <a:rPr lang="ko-KR" altLang="en-US" sz="2000" dirty="0" smtClean="0">
                <a:solidFill>
                  <a:srgbClr val="FFFFFF"/>
                </a:solidFill>
                <a:latin typeface="Arial"/>
                <a:cs typeface="Arial"/>
              </a:rPr>
              <a:t>개인정보 보호 및 사이버 보안</a:t>
            </a:r>
            <a:endParaRPr lang="en-US" altLang="ko-KR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55600" algn="l"/>
              </a:tabLst>
            </a:pPr>
            <a:r>
              <a:rPr lang="ko-KR" altLang="en-US" sz="2000" dirty="0" smtClean="0">
                <a:solidFill>
                  <a:srgbClr val="FFFFFF"/>
                </a:solidFill>
                <a:latin typeface="Arial"/>
                <a:cs typeface="Arial"/>
              </a:rPr>
              <a:t>결과물의 정확성 및 신뢰성</a:t>
            </a:r>
            <a:endParaRPr lang="en-US" altLang="ko-KR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har char="•"/>
              <a:tabLst>
                <a:tab pos="354965" algn="l"/>
              </a:tabLst>
            </a:pPr>
            <a:r>
              <a:rPr lang="ko-KR" altLang="en-US" sz="2000" dirty="0" smtClean="0">
                <a:solidFill>
                  <a:srgbClr val="FFFFFF"/>
                </a:solidFill>
                <a:latin typeface="Arial"/>
                <a:cs typeface="Arial"/>
              </a:rPr>
              <a:t>데이터 품질 문제</a:t>
            </a:r>
            <a:endParaRPr lang="en-US" altLang="ko-KR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har char="•"/>
              <a:tabLst>
                <a:tab pos="354965" algn="l"/>
              </a:tabLst>
            </a:pPr>
            <a:r>
              <a:rPr lang="ko-KR" altLang="en-US" sz="2000" dirty="0" smtClean="0">
                <a:solidFill>
                  <a:srgbClr val="FFFFFF"/>
                </a:solidFill>
                <a:latin typeface="Arial"/>
                <a:cs typeface="Arial"/>
              </a:rPr>
              <a:t>인간의 손길 부족</a:t>
            </a:r>
            <a:endParaRPr lang="en-US" altLang="ko-KR" sz="2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875" y="286556"/>
            <a:ext cx="1078824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96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dirty="0" smtClean="0"/>
              <a:t>재무설계사는 대중과 재무설계업계 모두 </a:t>
            </a:r>
            <a:r>
              <a:rPr lang="en-US" altLang="ko-KR" sz="2400" dirty="0" smtClean="0"/>
              <a:t>AI </a:t>
            </a:r>
            <a:r>
              <a:rPr lang="ko-KR" altLang="en-US" sz="2400" dirty="0" smtClean="0"/>
              <a:t>관련 교육과 훈련을 통해 가장 큰 혜택을 얻을 것으로 평가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133506" y="5777431"/>
            <a:ext cx="789749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:</a:t>
            </a: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AI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가 대중과 재무설계업계에 미칠 잠재적 영향을 고려할 때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다음 중 가장 유익하다고 생각되는 것은 무엇입니까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? (1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개 항목만 선택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r>
              <a:rPr sz="1000" spc="-3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endParaRPr lang="en-US" sz="1000" spc="-35" dirty="0" smtClean="0">
              <a:solidFill>
                <a:srgbClr val="7E7E7E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5,272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7775" y="1826983"/>
            <a:ext cx="9966325" cy="0"/>
          </a:xfrm>
          <a:custGeom>
            <a:avLst/>
            <a:gdLst/>
            <a:ahLst/>
            <a:cxnLst/>
            <a:rect l="l" t="t" r="r" b="b"/>
            <a:pathLst>
              <a:path w="9966325">
                <a:moveTo>
                  <a:pt x="0" y="0"/>
                </a:moveTo>
                <a:lnTo>
                  <a:pt x="99663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47775" y="2135123"/>
            <a:ext cx="9966325" cy="2783840"/>
            <a:chOff x="1247775" y="2135123"/>
            <a:chExt cx="9966325" cy="2783840"/>
          </a:xfrm>
        </p:grpSpPr>
        <p:sp>
          <p:nvSpPr>
            <p:cNvPr id="6" name="object 6"/>
            <p:cNvSpPr/>
            <p:nvPr/>
          </p:nvSpPr>
          <p:spPr>
            <a:xfrm>
              <a:off x="1247775" y="2212847"/>
              <a:ext cx="9966325" cy="2315210"/>
            </a:xfrm>
            <a:custGeom>
              <a:avLst/>
              <a:gdLst/>
              <a:ahLst/>
              <a:cxnLst/>
              <a:rect l="l" t="t" r="r" b="b"/>
              <a:pathLst>
                <a:path w="9966325" h="2315210">
                  <a:moveTo>
                    <a:pt x="0" y="2314956"/>
                  </a:moveTo>
                  <a:lnTo>
                    <a:pt x="684657" y="2314956"/>
                  </a:lnTo>
                </a:path>
                <a:path w="9966325" h="2315210">
                  <a:moveTo>
                    <a:pt x="1309497" y="2314956"/>
                  </a:moveTo>
                  <a:lnTo>
                    <a:pt x="2678049" y="2314956"/>
                  </a:lnTo>
                </a:path>
                <a:path w="9966325" h="2315210">
                  <a:moveTo>
                    <a:pt x="3302889" y="2314956"/>
                  </a:moveTo>
                  <a:lnTo>
                    <a:pt x="4671441" y="2314956"/>
                  </a:lnTo>
                </a:path>
                <a:path w="9966325" h="2315210">
                  <a:moveTo>
                    <a:pt x="5296281" y="2314956"/>
                  </a:moveTo>
                  <a:lnTo>
                    <a:pt x="6663308" y="2314956"/>
                  </a:lnTo>
                </a:path>
                <a:path w="9966325" h="2315210">
                  <a:moveTo>
                    <a:pt x="7288149" y="2314956"/>
                  </a:moveTo>
                  <a:lnTo>
                    <a:pt x="8656701" y="2314956"/>
                  </a:lnTo>
                </a:path>
                <a:path w="9966325" h="2315210">
                  <a:moveTo>
                    <a:pt x="9281541" y="2314956"/>
                  </a:moveTo>
                  <a:lnTo>
                    <a:pt x="9966325" y="2314956"/>
                  </a:lnTo>
                </a:path>
                <a:path w="9966325" h="2315210">
                  <a:moveTo>
                    <a:pt x="0" y="1929384"/>
                  </a:moveTo>
                  <a:lnTo>
                    <a:pt x="684657" y="1929384"/>
                  </a:lnTo>
                </a:path>
                <a:path w="9966325" h="2315210">
                  <a:moveTo>
                    <a:pt x="1309497" y="1929384"/>
                  </a:moveTo>
                  <a:lnTo>
                    <a:pt x="2678049" y="1929384"/>
                  </a:lnTo>
                </a:path>
                <a:path w="9966325" h="2315210">
                  <a:moveTo>
                    <a:pt x="3302889" y="1929384"/>
                  </a:moveTo>
                  <a:lnTo>
                    <a:pt x="4671441" y="1929384"/>
                  </a:lnTo>
                </a:path>
                <a:path w="9966325" h="2315210">
                  <a:moveTo>
                    <a:pt x="5296281" y="1929384"/>
                  </a:moveTo>
                  <a:lnTo>
                    <a:pt x="6663308" y="1929384"/>
                  </a:lnTo>
                </a:path>
                <a:path w="9966325" h="2315210">
                  <a:moveTo>
                    <a:pt x="7288149" y="1929384"/>
                  </a:moveTo>
                  <a:lnTo>
                    <a:pt x="9966325" y="1929384"/>
                  </a:lnTo>
                </a:path>
                <a:path w="9966325" h="2315210">
                  <a:moveTo>
                    <a:pt x="0" y="1543812"/>
                  </a:moveTo>
                  <a:lnTo>
                    <a:pt x="684657" y="1543812"/>
                  </a:lnTo>
                </a:path>
                <a:path w="9966325" h="2315210">
                  <a:moveTo>
                    <a:pt x="1309497" y="1543812"/>
                  </a:moveTo>
                  <a:lnTo>
                    <a:pt x="2678049" y="1543812"/>
                  </a:lnTo>
                </a:path>
                <a:path w="9966325" h="2315210">
                  <a:moveTo>
                    <a:pt x="3302889" y="1543812"/>
                  </a:moveTo>
                  <a:lnTo>
                    <a:pt x="4671441" y="1543812"/>
                  </a:lnTo>
                </a:path>
                <a:path w="9966325" h="2315210">
                  <a:moveTo>
                    <a:pt x="5296281" y="1543812"/>
                  </a:moveTo>
                  <a:lnTo>
                    <a:pt x="9966325" y="1543812"/>
                  </a:lnTo>
                </a:path>
                <a:path w="9966325" h="2315210">
                  <a:moveTo>
                    <a:pt x="0" y="1158239"/>
                  </a:moveTo>
                  <a:lnTo>
                    <a:pt x="684657" y="1158239"/>
                  </a:lnTo>
                </a:path>
                <a:path w="9966325" h="2315210">
                  <a:moveTo>
                    <a:pt x="1309497" y="1158239"/>
                  </a:moveTo>
                  <a:lnTo>
                    <a:pt x="2678049" y="1158239"/>
                  </a:lnTo>
                </a:path>
                <a:path w="9966325" h="2315210">
                  <a:moveTo>
                    <a:pt x="0" y="771144"/>
                  </a:moveTo>
                  <a:lnTo>
                    <a:pt x="684657" y="771144"/>
                  </a:lnTo>
                </a:path>
                <a:path w="9966325" h="2315210">
                  <a:moveTo>
                    <a:pt x="1309497" y="771144"/>
                  </a:moveTo>
                  <a:lnTo>
                    <a:pt x="2678049" y="771144"/>
                  </a:lnTo>
                </a:path>
                <a:path w="9966325" h="2315210">
                  <a:moveTo>
                    <a:pt x="3302889" y="771144"/>
                  </a:moveTo>
                  <a:lnTo>
                    <a:pt x="9966325" y="771144"/>
                  </a:lnTo>
                </a:path>
                <a:path w="9966325" h="2315210">
                  <a:moveTo>
                    <a:pt x="0" y="385572"/>
                  </a:moveTo>
                  <a:lnTo>
                    <a:pt x="684657" y="385572"/>
                  </a:lnTo>
                </a:path>
                <a:path w="9966325" h="2315210">
                  <a:moveTo>
                    <a:pt x="1309497" y="385572"/>
                  </a:moveTo>
                  <a:lnTo>
                    <a:pt x="9966325" y="385572"/>
                  </a:lnTo>
                </a:path>
                <a:path w="9966325" h="2315210">
                  <a:moveTo>
                    <a:pt x="0" y="0"/>
                  </a:moveTo>
                  <a:lnTo>
                    <a:pt x="684657" y="0"/>
                  </a:lnTo>
                </a:path>
                <a:path w="9966325" h="2315210">
                  <a:moveTo>
                    <a:pt x="1309497" y="0"/>
                  </a:moveTo>
                  <a:lnTo>
                    <a:pt x="99663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32432" y="2135123"/>
              <a:ext cx="8597265" cy="2778760"/>
            </a:xfrm>
            <a:custGeom>
              <a:avLst/>
              <a:gdLst/>
              <a:ahLst/>
              <a:cxnLst/>
              <a:rect l="l" t="t" r="r" b="b"/>
              <a:pathLst>
                <a:path w="8597265" h="2778760">
                  <a:moveTo>
                    <a:pt x="624840" y="0"/>
                  </a:moveTo>
                  <a:lnTo>
                    <a:pt x="0" y="0"/>
                  </a:lnTo>
                  <a:lnTo>
                    <a:pt x="0" y="2778645"/>
                  </a:lnTo>
                  <a:lnTo>
                    <a:pt x="624840" y="2778645"/>
                  </a:lnTo>
                  <a:lnTo>
                    <a:pt x="624840" y="0"/>
                  </a:lnTo>
                  <a:close/>
                </a:path>
                <a:path w="8597265" h="2778760">
                  <a:moveTo>
                    <a:pt x="2618232" y="694944"/>
                  </a:moveTo>
                  <a:lnTo>
                    <a:pt x="1993392" y="694944"/>
                  </a:lnTo>
                  <a:lnTo>
                    <a:pt x="1993392" y="2778645"/>
                  </a:lnTo>
                  <a:lnTo>
                    <a:pt x="2618232" y="2778645"/>
                  </a:lnTo>
                  <a:lnTo>
                    <a:pt x="2618232" y="694944"/>
                  </a:lnTo>
                  <a:close/>
                </a:path>
                <a:path w="8597265" h="2778760">
                  <a:moveTo>
                    <a:pt x="4611624" y="1312164"/>
                  </a:moveTo>
                  <a:lnTo>
                    <a:pt x="3986784" y="1312164"/>
                  </a:lnTo>
                  <a:lnTo>
                    <a:pt x="3986784" y="2778645"/>
                  </a:lnTo>
                  <a:lnTo>
                    <a:pt x="4611624" y="2778645"/>
                  </a:lnTo>
                  <a:lnTo>
                    <a:pt x="4611624" y="1312164"/>
                  </a:lnTo>
                  <a:close/>
                </a:path>
                <a:path w="8597265" h="2778760">
                  <a:moveTo>
                    <a:pt x="6603492" y="1775460"/>
                  </a:moveTo>
                  <a:lnTo>
                    <a:pt x="5978652" y="1775460"/>
                  </a:lnTo>
                  <a:lnTo>
                    <a:pt x="5978652" y="2778645"/>
                  </a:lnTo>
                  <a:lnTo>
                    <a:pt x="6603492" y="2778645"/>
                  </a:lnTo>
                  <a:lnTo>
                    <a:pt x="6603492" y="1775460"/>
                  </a:lnTo>
                  <a:close/>
                </a:path>
                <a:path w="8597265" h="2778760">
                  <a:moveTo>
                    <a:pt x="8596884" y="2314956"/>
                  </a:moveTo>
                  <a:lnTo>
                    <a:pt x="7972044" y="2314956"/>
                  </a:lnTo>
                  <a:lnTo>
                    <a:pt x="7972044" y="2778645"/>
                  </a:lnTo>
                  <a:lnTo>
                    <a:pt x="8596884" y="2778645"/>
                  </a:lnTo>
                  <a:lnTo>
                    <a:pt x="8596884" y="2314956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47775" y="4913773"/>
              <a:ext cx="9966325" cy="0"/>
            </a:xfrm>
            <a:custGeom>
              <a:avLst/>
              <a:gdLst/>
              <a:ahLst/>
              <a:cxnLst/>
              <a:rect l="l" t="t" r="r" b="b"/>
              <a:pathLst>
                <a:path w="9966325">
                  <a:moveTo>
                    <a:pt x="0" y="0"/>
                  </a:moveTo>
                  <a:lnTo>
                    <a:pt x="99663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79338" y="188192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4072577" y="257640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37964" y="3193779"/>
            <a:ext cx="668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9875" algn="l"/>
                <a:tab pos="6675755" algn="l"/>
              </a:tabLst>
            </a:pPr>
            <a:r>
              <a:rPr sz="1200" b="1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r>
              <a:rPr sz="1200" b="1" u="sng" spc="-2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19%</a:t>
            </a:r>
            <a:r>
              <a:rPr sz="1200" b="1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59056" y="365677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13%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94968" y="4197028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1613" y="4437362"/>
            <a:ext cx="191770" cy="54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8062" y="405148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8062" y="3665608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8062" y="327973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8062" y="289385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8062" y="2507978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8062" y="212210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8062" y="1736224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61314" y="4977569"/>
            <a:ext cx="1165860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33375" marR="5080" indent="-321310" algn="ctr">
              <a:lnSpc>
                <a:spcPts val="1380"/>
              </a:lnSpc>
              <a:spcBef>
                <a:spcPts val="195"/>
              </a:spcBef>
            </a:pP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en-US" sz="120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관련 </a:t>
            </a:r>
            <a:endParaRPr lang="en-US" altLang="ko-K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333375" marR="5080" indent="-32131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교육 및</a:t>
            </a:r>
            <a:r>
              <a:rPr lang="en-US" altLang="ko-KR" sz="12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훈련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49018" y="4977569"/>
            <a:ext cx="1977389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8255" algn="ctr">
              <a:lnSpc>
                <a:spcPts val="1380"/>
              </a:lnSpc>
              <a:spcBef>
                <a:spcPts val="195"/>
              </a:spcBef>
            </a:pPr>
            <a:r>
              <a:rPr lang="en-US" sz="1200" dirty="0" smtClean="0">
                <a:solidFill>
                  <a:srgbClr val="585858"/>
                </a:solidFill>
                <a:latin typeface="Arial"/>
                <a:cs typeface="Arial"/>
              </a:rPr>
              <a:t>AI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도입 및 구현에 대한 </a:t>
            </a:r>
            <a:endParaRPr lang="en-US" altLang="ko-K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5080" indent="8255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모범 사례</a:t>
            </a:r>
            <a:endParaRPr lang="en-US" sz="12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74320" y="4977569"/>
            <a:ext cx="1107212" cy="20454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64465" marR="5080" indent="-15240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적절한 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AI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규제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20155" y="4977569"/>
            <a:ext cx="1208405" cy="20454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61620" marR="5080" indent="-249554">
              <a:lnSpc>
                <a:spcPts val="1380"/>
              </a:lnSpc>
              <a:spcBef>
                <a:spcPts val="195"/>
              </a:spcBef>
            </a:pPr>
            <a:r>
              <a:rPr 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AI </a:t>
            </a: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관련 윤리 지침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09127" y="4977569"/>
            <a:ext cx="1216025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06375" marR="5080" indent="-194310" algn="ctr">
              <a:lnSpc>
                <a:spcPts val="1380"/>
              </a:lnSpc>
              <a:spcBef>
                <a:spcPts val="195"/>
              </a:spcBef>
            </a:pPr>
            <a:r>
              <a:rPr lang="en-US" sz="1200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의 영향에 대한</a:t>
            </a:r>
            <a:endParaRPr lang="en-US" altLang="ko-K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206375" marR="5080" indent="-19431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연구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875" y="286556"/>
            <a:ext cx="1078824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5080">
              <a:lnSpc>
                <a:spcPct val="100000"/>
              </a:lnSpc>
              <a:spcBef>
                <a:spcPts val="100"/>
              </a:spcBef>
            </a:pPr>
            <a:r>
              <a:rPr lang="en-US" sz="2400" spc="-30" dirty="0" smtClean="0"/>
              <a:t>AI</a:t>
            </a:r>
            <a:r>
              <a:rPr lang="ko-KR" altLang="en-US" sz="2400" spc="-30" dirty="0" smtClean="0"/>
              <a:t>에 보다 효과적으로 적응하기 위해</a:t>
            </a:r>
            <a:r>
              <a:rPr lang="en-US" altLang="ko-KR" sz="2400" spc="-30" dirty="0" smtClean="0"/>
              <a:t>, </a:t>
            </a:r>
            <a:br>
              <a:rPr lang="en-US" altLang="ko-KR" sz="2400" spc="-30" dirty="0" smtClean="0"/>
            </a:br>
            <a:r>
              <a:rPr lang="ko-KR" altLang="en-US" sz="2400" spc="-30" dirty="0" smtClean="0"/>
              <a:t>재무설계사는 데이터 분석 및 해석 기술에 대한 전문 교육을 최우선 과제로 지목</a:t>
            </a:r>
            <a:r>
              <a:rPr lang="en-US" sz="2400" spc="-30" dirty="0" smtClean="0"/>
              <a:t/>
            </a:r>
            <a:br>
              <a:rPr lang="en-US" sz="2400" spc="-30" dirty="0" smtClean="0"/>
            </a:b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114257" y="5806307"/>
            <a:ext cx="734377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AI 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발전에 적응하기 위해 전문적인 개발이 우선적으로 이루어져야 한다고 생각되는 분야는 무엇입니까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? (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최대 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개 항목 선택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endParaRPr lang="en-US" sz="1000" spc="-25" dirty="0" smtClean="0">
              <a:solidFill>
                <a:srgbClr val="7E7E7E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5,275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75747" y="1570066"/>
            <a:ext cx="0" cy="3857625"/>
          </a:xfrm>
          <a:custGeom>
            <a:avLst/>
            <a:gdLst/>
            <a:ahLst/>
            <a:cxnLst/>
            <a:rect l="l" t="t" r="r" b="b"/>
            <a:pathLst>
              <a:path h="3857625">
                <a:moveTo>
                  <a:pt x="0" y="0"/>
                </a:moveTo>
                <a:lnTo>
                  <a:pt x="0" y="38573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24183" y="1570066"/>
            <a:ext cx="0" cy="3857625"/>
          </a:xfrm>
          <a:custGeom>
            <a:avLst/>
            <a:gdLst/>
            <a:ahLst/>
            <a:cxnLst/>
            <a:rect l="l" t="t" r="r" b="b"/>
            <a:pathLst>
              <a:path h="3857625">
                <a:moveTo>
                  <a:pt x="0" y="0"/>
                </a:moveTo>
                <a:lnTo>
                  <a:pt x="0" y="38573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932740" y="1570066"/>
            <a:ext cx="5139690" cy="3857625"/>
            <a:chOff x="4932740" y="1570066"/>
            <a:chExt cx="5139690" cy="3857625"/>
          </a:xfrm>
        </p:grpSpPr>
        <p:sp>
          <p:nvSpPr>
            <p:cNvPr id="7" name="object 7"/>
            <p:cNvSpPr/>
            <p:nvPr/>
          </p:nvSpPr>
          <p:spPr>
            <a:xfrm>
              <a:off x="5984747" y="1570066"/>
              <a:ext cx="3144520" cy="3857625"/>
            </a:xfrm>
            <a:custGeom>
              <a:avLst/>
              <a:gdLst/>
              <a:ahLst/>
              <a:cxnLst/>
              <a:rect l="l" t="t" r="r" b="b"/>
              <a:pathLst>
                <a:path w="3144520" h="3857625">
                  <a:moveTo>
                    <a:pt x="0" y="3281599"/>
                  </a:moveTo>
                  <a:lnTo>
                    <a:pt x="0" y="3857320"/>
                  </a:lnTo>
                </a:path>
                <a:path w="3144520" h="3857625">
                  <a:moveTo>
                    <a:pt x="0" y="2852581"/>
                  </a:moveTo>
                  <a:lnTo>
                    <a:pt x="0" y="3147246"/>
                  </a:lnTo>
                </a:path>
                <a:path w="3144520" h="3857625">
                  <a:moveTo>
                    <a:pt x="0" y="2424426"/>
                  </a:moveTo>
                  <a:lnTo>
                    <a:pt x="0" y="2718469"/>
                  </a:lnTo>
                </a:path>
                <a:path w="3144520" h="3857625">
                  <a:moveTo>
                    <a:pt x="0" y="1996093"/>
                  </a:moveTo>
                  <a:lnTo>
                    <a:pt x="0" y="2290072"/>
                  </a:lnTo>
                </a:path>
                <a:path w="3144520" h="3857625">
                  <a:moveTo>
                    <a:pt x="0" y="1567239"/>
                  </a:moveTo>
                  <a:lnTo>
                    <a:pt x="0" y="1861981"/>
                  </a:lnTo>
                </a:path>
                <a:path w="3144520" h="3857625">
                  <a:moveTo>
                    <a:pt x="0" y="1138081"/>
                  </a:moveTo>
                  <a:lnTo>
                    <a:pt x="0" y="1432886"/>
                  </a:lnTo>
                </a:path>
                <a:path w="3144520" h="3857625">
                  <a:moveTo>
                    <a:pt x="0" y="710053"/>
                  </a:moveTo>
                  <a:lnTo>
                    <a:pt x="0" y="1003969"/>
                  </a:lnTo>
                </a:path>
                <a:path w="3144520" h="3857625">
                  <a:moveTo>
                    <a:pt x="0" y="281593"/>
                  </a:moveTo>
                  <a:lnTo>
                    <a:pt x="0" y="575699"/>
                  </a:lnTo>
                </a:path>
                <a:path w="3144520" h="3857625">
                  <a:moveTo>
                    <a:pt x="0" y="0"/>
                  </a:moveTo>
                  <a:lnTo>
                    <a:pt x="0" y="147481"/>
                  </a:lnTo>
                </a:path>
                <a:path w="3144520" h="3857625">
                  <a:moveTo>
                    <a:pt x="1048511" y="3281599"/>
                  </a:moveTo>
                  <a:lnTo>
                    <a:pt x="1048511" y="3857320"/>
                  </a:lnTo>
                </a:path>
                <a:path w="3144520" h="3857625">
                  <a:moveTo>
                    <a:pt x="1048511" y="2852581"/>
                  </a:moveTo>
                  <a:lnTo>
                    <a:pt x="1048511" y="3147246"/>
                  </a:lnTo>
                </a:path>
                <a:path w="3144520" h="3857625">
                  <a:moveTo>
                    <a:pt x="1048511" y="2424426"/>
                  </a:moveTo>
                  <a:lnTo>
                    <a:pt x="1048511" y="2718469"/>
                  </a:lnTo>
                </a:path>
                <a:path w="3144520" h="3857625">
                  <a:moveTo>
                    <a:pt x="1048511" y="1996093"/>
                  </a:moveTo>
                  <a:lnTo>
                    <a:pt x="1048511" y="2290072"/>
                  </a:lnTo>
                </a:path>
                <a:path w="3144520" h="3857625">
                  <a:moveTo>
                    <a:pt x="1048511" y="1567239"/>
                  </a:moveTo>
                  <a:lnTo>
                    <a:pt x="1048511" y="1861981"/>
                  </a:lnTo>
                </a:path>
                <a:path w="3144520" h="3857625">
                  <a:moveTo>
                    <a:pt x="1048511" y="1138081"/>
                  </a:moveTo>
                  <a:lnTo>
                    <a:pt x="1048511" y="1432886"/>
                  </a:lnTo>
                </a:path>
                <a:path w="3144520" h="3857625">
                  <a:moveTo>
                    <a:pt x="1048511" y="710053"/>
                  </a:moveTo>
                  <a:lnTo>
                    <a:pt x="1048511" y="1003969"/>
                  </a:lnTo>
                </a:path>
                <a:path w="3144520" h="3857625">
                  <a:moveTo>
                    <a:pt x="1048511" y="281593"/>
                  </a:moveTo>
                  <a:lnTo>
                    <a:pt x="1048511" y="575699"/>
                  </a:lnTo>
                </a:path>
                <a:path w="3144520" h="3857625">
                  <a:moveTo>
                    <a:pt x="1048511" y="0"/>
                  </a:moveTo>
                  <a:lnTo>
                    <a:pt x="1048511" y="147481"/>
                  </a:lnTo>
                </a:path>
                <a:path w="3144520" h="3857625">
                  <a:moveTo>
                    <a:pt x="2095500" y="710053"/>
                  </a:moveTo>
                  <a:lnTo>
                    <a:pt x="2095500" y="1003969"/>
                  </a:lnTo>
                </a:path>
                <a:path w="3144520" h="3857625">
                  <a:moveTo>
                    <a:pt x="2095500" y="281593"/>
                  </a:moveTo>
                  <a:lnTo>
                    <a:pt x="2095500" y="575699"/>
                  </a:lnTo>
                </a:path>
                <a:path w="3144520" h="3857625">
                  <a:moveTo>
                    <a:pt x="2095500" y="0"/>
                  </a:moveTo>
                  <a:lnTo>
                    <a:pt x="2095500" y="147481"/>
                  </a:lnTo>
                </a:path>
                <a:path w="3144520" h="3857625">
                  <a:moveTo>
                    <a:pt x="2095500" y="1138081"/>
                  </a:moveTo>
                  <a:lnTo>
                    <a:pt x="2095500" y="3857320"/>
                  </a:lnTo>
                </a:path>
                <a:path w="3144520" h="3857625">
                  <a:moveTo>
                    <a:pt x="3144011" y="281593"/>
                  </a:moveTo>
                  <a:lnTo>
                    <a:pt x="3144011" y="3857320"/>
                  </a:lnTo>
                </a:path>
                <a:path w="3144520" h="3857625">
                  <a:moveTo>
                    <a:pt x="3144011" y="0"/>
                  </a:moveTo>
                  <a:lnTo>
                    <a:pt x="3144011" y="1474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37493" y="2145766"/>
              <a:ext cx="3562985" cy="2706370"/>
            </a:xfrm>
            <a:custGeom>
              <a:avLst/>
              <a:gdLst/>
              <a:ahLst/>
              <a:cxnLst/>
              <a:rect l="l" t="t" r="r" b="b"/>
              <a:pathLst>
                <a:path w="3562984" h="2706370">
                  <a:moveTo>
                    <a:pt x="2305126" y="2571546"/>
                  </a:moveTo>
                  <a:lnTo>
                    <a:pt x="0" y="2571546"/>
                  </a:lnTo>
                  <a:lnTo>
                    <a:pt x="0" y="2705900"/>
                  </a:lnTo>
                  <a:lnTo>
                    <a:pt x="2305126" y="2705900"/>
                  </a:lnTo>
                  <a:lnTo>
                    <a:pt x="2305126" y="2571546"/>
                  </a:lnTo>
                  <a:close/>
                </a:path>
                <a:path w="3562984" h="2706370">
                  <a:moveTo>
                    <a:pt x="2514676" y="1714373"/>
                  </a:moveTo>
                  <a:lnTo>
                    <a:pt x="0" y="1714373"/>
                  </a:lnTo>
                  <a:lnTo>
                    <a:pt x="0" y="1848726"/>
                  </a:lnTo>
                  <a:lnTo>
                    <a:pt x="2514676" y="1848726"/>
                  </a:lnTo>
                  <a:lnTo>
                    <a:pt x="2514676" y="1714373"/>
                  </a:lnTo>
                  <a:close/>
                </a:path>
                <a:path w="3562984" h="2706370">
                  <a:moveTo>
                    <a:pt x="3038564" y="857186"/>
                  </a:moveTo>
                  <a:lnTo>
                    <a:pt x="0" y="857186"/>
                  </a:lnTo>
                  <a:lnTo>
                    <a:pt x="0" y="991539"/>
                  </a:lnTo>
                  <a:lnTo>
                    <a:pt x="3038564" y="991539"/>
                  </a:lnTo>
                  <a:lnTo>
                    <a:pt x="3038564" y="857186"/>
                  </a:lnTo>
                  <a:close/>
                </a:path>
                <a:path w="3562984" h="2706370">
                  <a:moveTo>
                    <a:pt x="3562451" y="0"/>
                  </a:moveTo>
                  <a:lnTo>
                    <a:pt x="0" y="0"/>
                  </a:lnTo>
                  <a:lnTo>
                    <a:pt x="0" y="134353"/>
                  </a:lnTo>
                  <a:lnTo>
                    <a:pt x="3562451" y="134353"/>
                  </a:lnTo>
                  <a:lnTo>
                    <a:pt x="3562451" y="0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37493" y="1717547"/>
              <a:ext cx="5134610" cy="3563620"/>
            </a:xfrm>
            <a:custGeom>
              <a:avLst/>
              <a:gdLst/>
              <a:ahLst/>
              <a:cxnLst/>
              <a:rect l="l" t="t" r="r" b="b"/>
              <a:pathLst>
                <a:path w="5134609" h="3563620">
                  <a:moveTo>
                    <a:pt x="314210" y="3429000"/>
                  </a:moveTo>
                  <a:lnTo>
                    <a:pt x="0" y="3429000"/>
                  </a:lnTo>
                  <a:lnTo>
                    <a:pt x="0" y="3563112"/>
                  </a:lnTo>
                  <a:lnTo>
                    <a:pt x="314210" y="3563112"/>
                  </a:lnTo>
                  <a:lnTo>
                    <a:pt x="314210" y="3429000"/>
                  </a:lnTo>
                  <a:close/>
                </a:path>
                <a:path w="5134609" h="3563620">
                  <a:moveTo>
                    <a:pt x="2409710" y="2570988"/>
                  </a:moveTo>
                  <a:lnTo>
                    <a:pt x="0" y="2570988"/>
                  </a:lnTo>
                  <a:lnTo>
                    <a:pt x="0" y="2705100"/>
                  </a:lnTo>
                  <a:lnTo>
                    <a:pt x="2409710" y="2705100"/>
                  </a:lnTo>
                  <a:lnTo>
                    <a:pt x="2409710" y="2570988"/>
                  </a:lnTo>
                  <a:close/>
                </a:path>
                <a:path w="5134609" h="3563620">
                  <a:moveTo>
                    <a:pt x="2620010" y="1714500"/>
                  </a:moveTo>
                  <a:lnTo>
                    <a:pt x="0" y="1714500"/>
                  </a:lnTo>
                  <a:lnTo>
                    <a:pt x="0" y="1848612"/>
                  </a:lnTo>
                  <a:lnTo>
                    <a:pt x="2620010" y="1848612"/>
                  </a:lnTo>
                  <a:lnTo>
                    <a:pt x="2620010" y="1714500"/>
                  </a:lnTo>
                  <a:close/>
                </a:path>
                <a:path w="5134609" h="3563620">
                  <a:moveTo>
                    <a:pt x="3561854" y="856488"/>
                  </a:moveTo>
                  <a:lnTo>
                    <a:pt x="0" y="856488"/>
                  </a:lnTo>
                  <a:lnTo>
                    <a:pt x="0" y="990600"/>
                  </a:lnTo>
                  <a:lnTo>
                    <a:pt x="3561854" y="990600"/>
                  </a:lnTo>
                  <a:lnTo>
                    <a:pt x="3561854" y="856488"/>
                  </a:lnTo>
                  <a:close/>
                </a:path>
                <a:path w="5134609" h="3563620">
                  <a:moveTo>
                    <a:pt x="5134610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5134610" y="134112"/>
                  </a:lnTo>
                  <a:lnTo>
                    <a:pt x="5134610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37503" y="1570066"/>
              <a:ext cx="0" cy="3857625"/>
            </a:xfrm>
            <a:custGeom>
              <a:avLst/>
              <a:gdLst/>
              <a:ahLst/>
              <a:cxnLst/>
              <a:rect l="l" t="t" r="r" b="b"/>
              <a:pathLst>
                <a:path h="3857625">
                  <a:moveTo>
                    <a:pt x="0" y="0"/>
                  </a:moveTo>
                  <a:lnTo>
                    <a:pt x="0" y="385732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34809" y="167514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49%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8563108" y="210369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63108" y="253223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39157" y="296078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57" y="3389336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15205" y="3817885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10354" y="4246434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05503" y="4674982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22%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15159" y="5103531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42221" y="1343403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58234" y="1343403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06022" y="1343403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53810" y="1343403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01598" y="1343403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49386" y="1343403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97174" y="1343403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60%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88247" y="1672091"/>
            <a:ext cx="243649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150" dirty="0" smtClean="0">
                <a:solidFill>
                  <a:srgbClr val="585858"/>
                </a:solidFill>
                <a:latin typeface="Arial"/>
                <a:cs typeface="Arial"/>
              </a:rPr>
              <a:t>데이터 분석 및 해석 기술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53276" y="2100616"/>
            <a:ext cx="2072639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50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ko-KR" altLang="en-US" sz="1150" dirty="0" smtClean="0">
                <a:solidFill>
                  <a:srgbClr val="585858"/>
                </a:solidFill>
                <a:latin typeface="Arial"/>
                <a:cs typeface="Arial"/>
              </a:rPr>
              <a:t>의 기초 개념 이해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20434" y="2529140"/>
            <a:ext cx="240601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150" dirty="0" smtClean="0">
                <a:solidFill>
                  <a:srgbClr val="585858"/>
                </a:solidFill>
                <a:latin typeface="Arial"/>
                <a:cs typeface="Arial"/>
              </a:rPr>
              <a:t>재무설계에서 </a:t>
            </a:r>
            <a:r>
              <a:rPr lang="en-US" altLang="ko-KR" sz="1150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ko-KR" altLang="en-US" sz="1150" dirty="0" smtClean="0">
                <a:solidFill>
                  <a:srgbClr val="585858"/>
                </a:solidFill>
                <a:latin typeface="Arial"/>
                <a:cs typeface="Arial"/>
              </a:rPr>
              <a:t>의 윤리적 활용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72516" y="2957665"/>
            <a:ext cx="215201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50" spc="-10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ko-KR" altLang="en-US" sz="1150" spc="-10" dirty="0" smtClean="0">
                <a:solidFill>
                  <a:srgbClr val="585858"/>
                </a:solidFill>
                <a:latin typeface="Arial"/>
                <a:cs typeface="Arial"/>
              </a:rPr>
              <a:t>를 활용한 고객 커뮤니케이션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15457" y="3386189"/>
            <a:ext cx="221043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150" dirty="0" smtClean="0">
                <a:solidFill>
                  <a:srgbClr val="585858"/>
                </a:solidFill>
                <a:latin typeface="Arial"/>
                <a:cs typeface="Arial"/>
              </a:rPr>
              <a:t>사이버 보안 및 데이터 보호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33600" y="3814714"/>
            <a:ext cx="2691523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50" dirty="0" smtClean="0">
                <a:solidFill>
                  <a:srgbClr val="585858"/>
                </a:solidFill>
                <a:latin typeface="Arial"/>
                <a:cs typeface="Arial"/>
              </a:rPr>
              <a:t>AI </a:t>
            </a:r>
            <a:r>
              <a:rPr lang="ko-KR" altLang="en-US" sz="1150" dirty="0" smtClean="0">
                <a:solidFill>
                  <a:srgbClr val="585858"/>
                </a:solidFill>
                <a:latin typeface="Arial"/>
                <a:cs typeface="Arial"/>
              </a:rPr>
              <a:t>결과에 대한 비판적 사고 및 검증 능력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12387" y="4243238"/>
            <a:ext cx="241236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50" dirty="0" smtClean="0">
                <a:solidFill>
                  <a:srgbClr val="585858"/>
                </a:solidFill>
                <a:latin typeface="Arial"/>
                <a:cs typeface="Arial"/>
              </a:rPr>
              <a:t>AI </a:t>
            </a:r>
            <a:r>
              <a:rPr lang="ko-KR" altLang="en-US" sz="1150" dirty="0" smtClean="0">
                <a:solidFill>
                  <a:srgbClr val="585858"/>
                </a:solidFill>
                <a:latin typeface="Arial"/>
                <a:cs typeface="Arial"/>
              </a:rPr>
              <a:t>도구 선택 및 도입 방법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65143" y="4671763"/>
            <a:ext cx="345884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50" dirty="0" smtClean="0">
                <a:solidFill>
                  <a:srgbClr val="585858"/>
                </a:solidFill>
                <a:latin typeface="Arial"/>
                <a:cs typeface="Arial"/>
              </a:rPr>
              <a:t>AI </a:t>
            </a:r>
            <a:r>
              <a:rPr lang="ko-KR" altLang="en-US" sz="1150" dirty="0" smtClean="0">
                <a:solidFill>
                  <a:srgbClr val="585858"/>
                </a:solidFill>
                <a:latin typeface="Arial"/>
                <a:cs typeface="Arial"/>
              </a:rPr>
              <a:t>기반 재무설계에서의 규제 준수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09895" y="5100287"/>
            <a:ext cx="2014220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150" dirty="0" smtClean="0">
                <a:solidFill>
                  <a:srgbClr val="585858"/>
                </a:solidFill>
                <a:latin typeface="Arial"/>
                <a:cs typeface="Arial"/>
              </a:rPr>
              <a:t>별도의 개발 필요성 없음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8192" y="2358941"/>
            <a:ext cx="561760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4400" spc="-10" smtClean="0">
                <a:solidFill>
                  <a:srgbClr val="FFFFFF"/>
                </a:solidFill>
              </a:rPr>
              <a:t>응답자 </a:t>
            </a:r>
            <a:r>
              <a:rPr lang="ko-KR" altLang="en-US" sz="4400" spc="-10" smtClean="0">
                <a:solidFill>
                  <a:srgbClr val="FFFFFF"/>
                </a:solidFill>
              </a:rPr>
              <a:t>인구통계 자료</a:t>
            </a:r>
            <a:endParaRPr sz="44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044" y="1331576"/>
            <a:ext cx="31464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dirty="0" smtClean="0"/>
              <a:t>귀하는 </a:t>
            </a:r>
            <a:r>
              <a:rPr lang="en-US" altLang="ko-KR" sz="1800" dirty="0" smtClean="0"/>
              <a:t>CFP </a:t>
            </a:r>
            <a:r>
              <a:rPr lang="ko-KR" altLang="en-US" sz="1800" dirty="0" err="1" smtClean="0"/>
              <a:t>자격인증자입니까</a:t>
            </a:r>
            <a:r>
              <a:rPr lang="en-US" altLang="ko-KR" sz="1800" dirty="0" smtClean="0"/>
              <a:t>?</a:t>
            </a:r>
            <a:endParaRPr sz="1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169805" y="3890238"/>
            <a:ext cx="149225" cy="160655"/>
            <a:chOff x="3169805" y="3890238"/>
            <a:chExt cx="149225" cy="160655"/>
          </a:xfrm>
        </p:grpSpPr>
        <p:sp>
          <p:nvSpPr>
            <p:cNvPr id="4" name="object 4"/>
            <p:cNvSpPr/>
            <p:nvPr/>
          </p:nvSpPr>
          <p:spPr>
            <a:xfrm>
              <a:off x="3176155" y="3896588"/>
              <a:ext cx="136525" cy="147955"/>
            </a:xfrm>
            <a:custGeom>
              <a:avLst/>
              <a:gdLst/>
              <a:ahLst/>
              <a:cxnLst/>
              <a:rect l="l" t="t" r="r" b="b"/>
              <a:pathLst>
                <a:path w="136525" h="147954">
                  <a:moveTo>
                    <a:pt x="136474" y="0"/>
                  </a:moveTo>
                  <a:lnTo>
                    <a:pt x="0" y="0"/>
                  </a:lnTo>
                  <a:lnTo>
                    <a:pt x="0" y="147599"/>
                  </a:lnTo>
                  <a:lnTo>
                    <a:pt x="136474" y="147599"/>
                  </a:lnTo>
                  <a:lnTo>
                    <a:pt x="136474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76155" y="3896588"/>
              <a:ext cx="136525" cy="147955"/>
            </a:xfrm>
            <a:custGeom>
              <a:avLst/>
              <a:gdLst/>
              <a:ahLst/>
              <a:cxnLst/>
              <a:rect l="l" t="t" r="r" b="b"/>
              <a:pathLst>
                <a:path w="136525" h="147954">
                  <a:moveTo>
                    <a:pt x="0" y="0"/>
                  </a:moveTo>
                  <a:lnTo>
                    <a:pt x="136474" y="0"/>
                  </a:lnTo>
                  <a:lnTo>
                    <a:pt x="136474" y="147599"/>
                  </a:lnTo>
                  <a:lnTo>
                    <a:pt x="0" y="1475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18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169805" y="4153674"/>
            <a:ext cx="149225" cy="160655"/>
            <a:chOff x="3169805" y="4153674"/>
            <a:chExt cx="149225" cy="160655"/>
          </a:xfrm>
        </p:grpSpPr>
        <p:sp>
          <p:nvSpPr>
            <p:cNvPr id="7" name="object 7"/>
            <p:cNvSpPr/>
            <p:nvPr/>
          </p:nvSpPr>
          <p:spPr>
            <a:xfrm>
              <a:off x="3176155" y="4160024"/>
              <a:ext cx="136525" cy="147955"/>
            </a:xfrm>
            <a:custGeom>
              <a:avLst/>
              <a:gdLst/>
              <a:ahLst/>
              <a:cxnLst/>
              <a:rect l="l" t="t" r="r" b="b"/>
              <a:pathLst>
                <a:path w="136525" h="147954">
                  <a:moveTo>
                    <a:pt x="136474" y="0"/>
                  </a:moveTo>
                  <a:lnTo>
                    <a:pt x="0" y="0"/>
                  </a:lnTo>
                  <a:lnTo>
                    <a:pt x="0" y="147599"/>
                  </a:lnTo>
                  <a:lnTo>
                    <a:pt x="136474" y="147599"/>
                  </a:lnTo>
                  <a:lnTo>
                    <a:pt x="136474" y="0"/>
                  </a:lnTo>
                  <a:close/>
                </a:path>
              </a:pathLst>
            </a:custGeom>
            <a:solidFill>
              <a:srgbClr val="00B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76155" y="4160024"/>
              <a:ext cx="136525" cy="147955"/>
            </a:xfrm>
            <a:custGeom>
              <a:avLst/>
              <a:gdLst/>
              <a:ahLst/>
              <a:cxnLst/>
              <a:rect l="l" t="t" r="r" b="b"/>
              <a:pathLst>
                <a:path w="136525" h="147954">
                  <a:moveTo>
                    <a:pt x="0" y="0"/>
                  </a:moveTo>
                  <a:lnTo>
                    <a:pt x="136474" y="0"/>
                  </a:lnTo>
                  <a:lnTo>
                    <a:pt x="136474" y="147599"/>
                  </a:lnTo>
                  <a:lnTo>
                    <a:pt x="0" y="1475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18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36416" y="3832680"/>
            <a:ext cx="1626235" cy="493084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200" dirty="0">
                <a:solidFill>
                  <a:srgbClr val="014890"/>
                </a:solidFill>
                <a:latin typeface="Arial"/>
                <a:cs typeface="Arial"/>
              </a:rPr>
              <a:t>CFP</a:t>
            </a:r>
            <a:r>
              <a:rPr sz="1200" spc="-40" dirty="0">
                <a:solidFill>
                  <a:srgbClr val="014890"/>
                </a:solidFill>
                <a:latin typeface="Arial"/>
                <a:cs typeface="Arial"/>
              </a:rPr>
              <a:t> </a:t>
            </a:r>
            <a:r>
              <a:rPr lang="ko-KR" altLang="en-US" sz="1200" spc="-10" dirty="0" err="1" smtClean="0">
                <a:solidFill>
                  <a:srgbClr val="014890"/>
                </a:solidFill>
                <a:latin typeface="Arial"/>
                <a:cs typeface="Arial"/>
              </a:rPr>
              <a:t>자격인증자</a:t>
            </a:r>
            <a:endParaRPr lang="en-US" altLang="ko-KR" sz="1200" spc="-10" dirty="0" smtClean="0">
              <a:solidFill>
                <a:srgbClr val="01489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lang="ko-KR" altLang="en-US" sz="1200" spc="-30" dirty="0" smtClean="0">
                <a:solidFill>
                  <a:srgbClr val="00B8E9"/>
                </a:solidFill>
                <a:latin typeface="Arial"/>
                <a:cs typeface="Arial"/>
              </a:rPr>
              <a:t>기타 재무설계 전문가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681" y="5691541"/>
            <a:ext cx="2241474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30" dirty="0" smtClean="0">
                <a:solidFill>
                  <a:srgbClr val="7E7E7E"/>
                </a:solidFill>
                <a:latin typeface="Arial"/>
                <a:cs typeface="Arial"/>
              </a:rPr>
              <a:t>귀하는 </a:t>
            </a:r>
            <a:r>
              <a:rPr lang="en-US" altLang="ko-KR" sz="1000" spc="-30" dirty="0" smtClean="0">
                <a:solidFill>
                  <a:srgbClr val="7E7E7E"/>
                </a:solidFill>
                <a:latin typeface="Arial"/>
                <a:cs typeface="Arial"/>
              </a:rPr>
              <a:t>CFP </a:t>
            </a:r>
            <a:r>
              <a:rPr lang="ko-KR" altLang="en-US" sz="1000" spc="-30" dirty="0" err="1" smtClean="0">
                <a:solidFill>
                  <a:srgbClr val="7E7E7E"/>
                </a:solidFill>
                <a:latin typeface="Arial"/>
                <a:cs typeface="Arial"/>
              </a:rPr>
              <a:t>자격인증자입니까</a:t>
            </a:r>
            <a:r>
              <a:rPr lang="en-US" altLang="ko-KR" sz="1000" spc="-30" dirty="0" smtClean="0">
                <a:solidFill>
                  <a:srgbClr val="7E7E7E"/>
                </a:solidFill>
                <a:latin typeface="Arial"/>
                <a:cs typeface="Arial"/>
              </a:rPr>
              <a:t>?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6,206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5625" y="1337241"/>
            <a:ext cx="55638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dirty="0" smtClean="0">
                <a:solidFill>
                  <a:srgbClr val="004890"/>
                </a:solidFill>
                <a:latin typeface="Arial"/>
                <a:cs typeface="Arial"/>
              </a:rPr>
              <a:t>귀하는 금융서비스업계 내 어떤 분야에 종사하고 계십니까</a:t>
            </a:r>
            <a:r>
              <a:rPr lang="en-US" altLang="ko-KR" sz="1800" b="1" dirty="0" smtClean="0">
                <a:solidFill>
                  <a:srgbClr val="004890"/>
                </a:solidFill>
                <a:latin typeface="Arial"/>
                <a:cs typeface="Arial"/>
              </a:rPr>
              <a:t>?</a:t>
            </a:r>
            <a:endParaRPr lang="en-US" sz="1800" b="1" dirty="0" smtClean="0">
              <a:solidFill>
                <a:srgbClr val="00489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3945" y="5691541"/>
            <a:ext cx="430339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귀하는 금융서비스업계 내 어떤 분야에 종사하고 계십니까</a:t>
            </a:r>
            <a:r>
              <a:rPr sz="1000" spc="-10" dirty="0" smtClean="0">
                <a:solidFill>
                  <a:srgbClr val="7E7E7E"/>
                </a:solidFill>
                <a:latin typeface="Arial"/>
                <a:cs typeface="Arial"/>
              </a:rPr>
              <a:t>? </a:t>
            </a:r>
            <a:endParaRPr lang="en-US" sz="1000" spc="-10" dirty="0" smtClean="0">
              <a:solidFill>
                <a:srgbClr val="7E7E7E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6,206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4779" y="2257178"/>
            <a:ext cx="2283460" cy="2283460"/>
            <a:chOff x="594779" y="2257178"/>
            <a:chExt cx="2283460" cy="2283460"/>
          </a:xfrm>
        </p:grpSpPr>
        <p:sp>
          <p:nvSpPr>
            <p:cNvPr id="14" name="object 14"/>
            <p:cNvSpPr/>
            <p:nvPr/>
          </p:nvSpPr>
          <p:spPr>
            <a:xfrm>
              <a:off x="1070790" y="2266708"/>
              <a:ext cx="1797685" cy="2264410"/>
            </a:xfrm>
            <a:custGeom>
              <a:avLst/>
              <a:gdLst/>
              <a:ahLst/>
              <a:cxnLst/>
              <a:rect l="l" t="t" r="r" b="b"/>
              <a:pathLst>
                <a:path w="1797685" h="2264410">
                  <a:moveTo>
                    <a:pt x="665353" y="0"/>
                  </a:moveTo>
                  <a:lnTo>
                    <a:pt x="665353" y="1131976"/>
                  </a:lnTo>
                  <a:lnTo>
                    <a:pt x="0" y="2047760"/>
                  </a:lnTo>
                  <a:lnTo>
                    <a:pt x="42034" y="2076871"/>
                  </a:lnTo>
                  <a:lnTo>
                    <a:pt x="85205" y="2103974"/>
                  </a:lnTo>
                  <a:lnTo>
                    <a:pt x="129440" y="2129045"/>
                  </a:lnTo>
                  <a:lnTo>
                    <a:pt x="174665" y="2152061"/>
                  </a:lnTo>
                  <a:lnTo>
                    <a:pt x="220808" y="2172997"/>
                  </a:lnTo>
                  <a:lnTo>
                    <a:pt x="267795" y="2191831"/>
                  </a:lnTo>
                  <a:lnTo>
                    <a:pt x="315555" y="2208537"/>
                  </a:lnTo>
                  <a:lnTo>
                    <a:pt x="364013" y="2223094"/>
                  </a:lnTo>
                  <a:lnTo>
                    <a:pt x="413097" y="2235475"/>
                  </a:lnTo>
                  <a:lnTo>
                    <a:pt x="462734" y="2245659"/>
                  </a:lnTo>
                  <a:lnTo>
                    <a:pt x="512851" y="2253621"/>
                  </a:lnTo>
                  <a:lnTo>
                    <a:pt x="563375" y="2259338"/>
                  </a:lnTo>
                  <a:lnTo>
                    <a:pt x="614233" y="2262785"/>
                  </a:lnTo>
                  <a:lnTo>
                    <a:pt x="665353" y="2263940"/>
                  </a:lnTo>
                  <a:lnTo>
                    <a:pt x="713203" y="2262947"/>
                  </a:lnTo>
                  <a:lnTo>
                    <a:pt x="760546" y="2259994"/>
                  </a:lnTo>
                  <a:lnTo>
                    <a:pt x="807345" y="2255120"/>
                  </a:lnTo>
                  <a:lnTo>
                    <a:pt x="853558" y="2248365"/>
                  </a:lnTo>
                  <a:lnTo>
                    <a:pt x="899148" y="2239768"/>
                  </a:lnTo>
                  <a:lnTo>
                    <a:pt x="944074" y="2229369"/>
                  </a:lnTo>
                  <a:lnTo>
                    <a:pt x="988297" y="2217205"/>
                  </a:lnTo>
                  <a:lnTo>
                    <a:pt x="1031778" y="2203318"/>
                  </a:lnTo>
                  <a:lnTo>
                    <a:pt x="1074479" y="2187746"/>
                  </a:lnTo>
                  <a:lnTo>
                    <a:pt x="1116358" y="2170528"/>
                  </a:lnTo>
                  <a:lnTo>
                    <a:pt x="1157378" y="2151704"/>
                  </a:lnTo>
                  <a:lnTo>
                    <a:pt x="1197499" y="2131313"/>
                  </a:lnTo>
                  <a:lnTo>
                    <a:pt x="1236681" y="2109394"/>
                  </a:lnTo>
                  <a:lnTo>
                    <a:pt x="1274886" y="2085987"/>
                  </a:lnTo>
                  <a:lnTo>
                    <a:pt x="1312074" y="2061131"/>
                  </a:lnTo>
                  <a:lnTo>
                    <a:pt x="1348205" y="2034864"/>
                  </a:lnTo>
                  <a:lnTo>
                    <a:pt x="1383241" y="2007227"/>
                  </a:lnTo>
                  <a:lnTo>
                    <a:pt x="1417142" y="1978259"/>
                  </a:lnTo>
                  <a:lnTo>
                    <a:pt x="1449869" y="1947999"/>
                  </a:lnTo>
                  <a:lnTo>
                    <a:pt x="1481382" y="1916486"/>
                  </a:lnTo>
                  <a:lnTo>
                    <a:pt x="1511643" y="1883760"/>
                  </a:lnTo>
                  <a:lnTo>
                    <a:pt x="1540611" y="1849859"/>
                  </a:lnTo>
                  <a:lnTo>
                    <a:pt x="1568249" y="1814824"/>
                  </a:lnTo>
                  <a:lnTo>
                    <a:pt x="1594516" y="1778693"/>
                  </a:lnTo>
                  <a:lnTo>
                    <a:pt x="1619373" y="1741506"/>
                  </a:lnTo>
                  <a:lnTo>
                    <a:pt x="1642780" y="1703301"/>
                  </a:lnTo>
                  <a:lnTo>
                    <a:pt x="1664700" y="1664119"/>
                  </a:lnTo>
                  <a:lnTo>
                    <a:pt x="1685091" y="1623999"/>
                  </a:lnTo>
                  <a:lnTo>
                    <a:pt x="1703915" y="1582980"/>
                  </a:lnTo>
                  <a:lnTo>
                    <a:pt x="1721134" y="1541100"/>
                  </a:lnTo>
                  <a:lnTo>
                    <a:pt x="1736706" y="1498400"/>
                  </a:lnTo>
                  <a:lnTo>
                    <a:pt x="1750594" y="1454919"/>
                  </a:lnTo>
                  <a:lnTo>
                    <a:pt x="1762757" y="1410696"/>
                  </a:lnTo>
                  <a:lnTo>
                    <a:pt x="1773157" y="1365770"/>
                  </a:lnTo>
                  <a:lnTo>
                    <a:pt x="1781754" y="1320181"/>
                  </a:lnTo>
                  <a:lnTo>
                    <a:pt x="1788509" y="1273968"/>
                  </a:lnTo>
                  <a:lnTo>
                    <a:pt x="1793383" y="1227170"/>
                  </a:lnTo>
                  <a:lnTo>
                    <a:pt x="1796336" y="1179826"/>
                  </a:lnTo>
                  <a:lnTo>
                    <a:pt x="1797329" y="1131976"/>
                  </a:lnTo>
                  <a:lnTo>
                    <a:pt x="1796336" y="1084126"/>
                  </a:lnTo>
                  <a:lnTo>
                    <a:pt x="1793383" y="1036782"/>
                  </a:lnTo>
                  <a:lnTo>
                    <a:pt x="1788509" y="989984"/>
                  </a:lnTo>
                  <a:lnTo>
                    <a:pt x="1781754" y="943770"/>
                  </a:lnTo>
                  <a:lnTo>
                    <a:pt x="1773157" y="898181"/>
                  </a:lnTo>
                  <a:lnTo>
                    <a:pt x="1762757" y="853255"/>
                  </a:lnTo>
                  <a:lnTo>
                    <a:pt x="1750594" y="809031"/>
                  </a:lnTo>
                  <a:lnTo>
                    <a:pt x="1736706" y="765550"/>
                  </a:lnTo>
                  <a:lnTo>
                    <a:pt x="1721134" y="722850"/>
                  </a:lnTo>
                  <a:lnTo>
                    <a:pt x="1703915" y="680970"/>
                  </a:lnTo>
                  <a:lnTo>
                    <a:pt x="1685091" y="639950"/>
                  </a:lnTo>
                  <a:lnTo>
                    <a:pt x="1664700" y="599829"/>
                  </a:lnTo>
                  <a:lnTo>
                    <a:pt x="1642780" y="560647"/>
                  </a:lnTo>
                  <a:lnTo>
                    <a:pt x="1619373" y="522442"/>
                  </a:lnTo>
                  <a:lnTo>
                    <a:pt x="1594516" y="485255"/>
                  </a:lnTo>
                  <a:lnTo>
                    <a:pt x="1568249" y="449123"/>
                  </a:lnTo>
                  <a:lnTo>
                    <a:pt x="1540611" y="414088"/>
                  </a:lnTo>
                  <a:lnTo>
                    <a:pt x="1511643" y="380187"/>
                  </a:lnTo>
                  <a:lnTo>
                    <a:pt x="1481382" y="347460"/>
                  </a:lnTo>
                  <a:lnTo>
                    <a:pt x="1449869" y="315946"/>
                  </a:lnTo>
                  <a:lnTo>
                    <a:pt x="1417142" y="285686"/>
                  </a:lnTo>
                  <a:lnTo>
                    <a:pt x="1383241" y="256717"/>
                  </a:lnTo>
                  <a:lnTo>
                    <a:pt x="1348205" y="229080"/>
                  </a:lnTo>
                  <a:lnTo>
                    <a:pt x="1312074" y="202813"/>
                  </a:lnTo>
                  <a:lnTo>
                    <a:pt x="1274886" y="177956"/>
                  </a:lnTo>
                  <a:lnTo>
                    <a:pt x="1236681" y="154548"/>
                  </a:lnTo>
                  <a:lnTo>
                    <a:pt x="1197499" y="132629"/>
                  </a:lnTo>
                  <a:lnTo>
                    <a:pt x="1157378" y="112237"/>
                  </a:lnTo>
                  <a:lnTo>
                    <a:pt x="1116358" y="93413"/>
                  </a:lnTo>
                  <a:lnTo>
                    <a:pt x="1074479" y="76195"/>
                  </a:lnTo>
                  <a:lnTo>
                    <a:pt x="1031778" y="60622"/>
                  </a:lnTo>
                  <a:lnTo>
                    <a:pt x="988297" y="46735"/>
                  </a:lnTo>
                  <a:lnTo>
                    <a:pt x="944074" y="34571"/>
                  </a:lnTo>
                  <a:lnTo>
                    <a:pt x="899148" y="24171"/>
                  </a:lnTo>
                  <a:lnTo>
                    <a:pt x="853558" y="15574"/>
                  </a:lnTo>
                  <a:lnTo>
                    <a:pt x="807345" y="8819"/>
                  </a:lnTo>
                  <a:lnTo>
                    <a:pt x="760546" y="3946"/>
                  </a:lnTo>
                  <a:lnTo>
                    <a:pt x="713203" y="993"/>
                  </a:lnTo>
                  <a:lnTo>
                    <a:pt x="665353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0790" y="2266708"/>
              <a:ext cx="1797685" cy="2264410"/>
            </a:xfrm>
            <a:custGeom>
              <a:avLst/>
              <a:gdLst/>
              <a:ahLst/>
              <a:cxnLst/>
              <a:rect l="l" t="t" r="r" b="b"/>
              <a:pathLst>
                <a:path w="1797685" h="2264410">
                  <a:moveTo>
                    <a:pt x="665353" y="0"/>
                  </a:moveTo>
                  <a:lnTo>
                    <a:pt x="713203" y="993"/>
                  </a:lnTo>
                  <a:lnTo>
                    <a:pt x="760546" y="3946"/>
                  </a:lnTo>
                  <a:lnTo>
                    <a:pt x="807345" y="8819"/>
                  </a:lnTo>
                  <a:lnTo>
                    <a:pt x="853558" y="15574"/>
                  </a:lnTo>
                  <a:lnTo>
                    <a:pt x="899148" y="24171"/>
                  </a:lnTo>
                  <a:lnTo>
                    <a:pt x="944074" y="34571"/>
                  </a:lnTo>
                  <a:lnTo>
                    <a:pt x="988297" y="46735"/>
                  </a:lnTo>
                  <a:lnTo>
                    <a:pt x="1031778" y="60622"/>
                  </a:lnTo>
                  <a:lnTo>
                    <a:pt x="1074479" y="76195"/>
                  </a:lnTo>
                  <a:lnTo>
                    <a:pt x="1116358" y="93413"/>
                  </a:lnTo>
                  <a:lnTo>
                    <a:pt x="1157378" y="112237"/>
                  </a:lnTo>
                  <a:lnTo>
                    <a:pt x="1197499" y="132629"/>
                  </a:lnTo>
                  <a:lnTo>
                    <a:pt x="1236681" y="154548"/>
                  </a:lnTo>
                  <a:lnTo>
                    <a:pt x="1274886" y="177956"/>
                  </a:lnTo>
                  <a:lnTo>
                    <a:pt x="1312074" y="202813"/>
                  </a:lnTo>
                  <a:lnTo>
                    <a:pt x="1348205" y="229080"/>
                  </a:lnTo>
                  <a:lnTo>
                    <a:pt x="1383241" y="256717"/>
                  </a:lnTo>
                  <a:lnTo>
                    <a:pt x="1417142" y="285686"/>
                  </a:lnTo>
                  <a:lnTo>
                    <a:pt x="1449869" y="315946"/>
                  </a:lnTo>
                  <a:lnTo>
                    <a:pt x="1481382" y="347460"/>
                  </a:lnTo>
                  <a:lnTo>
                    <a:pt x="1511643" y="380187"/>
                  </a:lnTo>
                  <a:lnTo>
                    <a:pt x="1540611" y="414088"/>
                  </a:lnTo>
                  <a:lnTo>
                    <a:pt x="1568249" y="449123"/>
                  </a:lnTo>
                  <a:lnTo>
                    <a:pt x="1594516" y="485255"/>
                  </a:lnTo>
                  <a:lnTo>
                    <a:pt x="1619373" y="522442"/>
                  </a:lnTo>
                  <a:lnTo>
                    <a:pt x="1642780" y="560647"/>
                  </a:lnTo>
                  <a:lnTo>
                    <a:pt x="1664700" y="599829"/>
                  </a:lnTo>
                  <a:lnTo>
                    <a:pt x="1685091" y="639950"/>
                  </a:lnTo>
                  <a:lnTo>
                    <a:pt x="1703915" y="680970"/>
                  </a:lnTo>
                  <a:lnTo>
                    <a:pt x="1721134" y="722850"/>
                  </a:lnTo>
                  <a:lnTo>
                    <a:pt x="1736706" y="765550"/>
                  </a:lnTo>
                  <a:lnTo>
                    <a:pt x="1750594" y="809031"/>
                  </a:lnTo>
                  <a:lnTo>
                    <a:pt x="1762757" y="853255"/>
                  </a:lnTo>
                  <a:lnTo>
                    <a:pt x="1773157" y="898181"/>
                  </a:lnTo>
                  <a:lnTo>
                    <a:pt x="1781754" y="943770"/>
                  </a:lnTo>
                  <a:lnTo>
                    <a:pt x="1788509" y="989984"/>
                  </a:lnTo>
                  <a:lnTo>
                    <a:pt x="1793383" y="1036782"/>
                  </a:lnTo>
                  <a:lnTo>
                    <a:pt x="1796336" y="1084126"/>
                  </a:lnTo>
                  <a:lnTo>
                    <a:pt x="1797329" y="1131976"/>
                  </a:lnTo>
                  <a:lnTo>
                    <a:pt x="1796336" y="1179826"/>
                  </a:lnTo>
                  <a:lnTo>
                    <a:pt x="1793383" y="1227170"/>
                  </a:lnTo>
                  <a:lnTo>
                    <a:pt x="1788509" y="1273968"/>
                  </a:lnTo>
                  <a:lnTo>
                    <a:pt x="1781754" y="1320181"/>
                  </a:lnTo>
                  <a:lnTo>
                    <a:pt x="1773157" y="1365770"/>
                  </a:lnTo>
                  <a:lnTo>
                    <a:pt x="1762757" y="1410696"/>
                  </a:lnTo>
                  <a:lnTo>
                    <a:pt x="1750594" y="1454919"/>
                  </a:lnTo>
                  <a:lnTo>
                    <a:pt x="1736706" y="1498400"/>
                  </a:lnTo>
                  <a:lnTo>
                    <a:pt x="1721134" y="1541100"/>
                  </a:lnTo>
                  <a:lnTo>
                    <a:pt x="1703915" y="1582980"/>
                  </a:lnTo>
                  <a:lnTo>
                    <a:pt x="1685091" y="1623999"/>
                  </a:lnTo>
                  <a:lnTo>
                    <a:pt x="1664700" y="1664119"/>
                  </a:lnTo>
                  <a:lnTo>
                    <a:pt x="1642780" y="1703301"/>
                  </a:lnTo>
                  <a:lnTo>
                    <a:pt x="1619373" y="1741506"/>
                  </a:lnTo>
                  <a:lnTo>
                    <a:pt x="1594516" y="1778693"/>
                  </a:lnTo>
                  <a:lnTo>
                    <a:pt x="1568249" y="1814824"/>
                  </a:lnTo>
                  <a:lnTo>
                    <a:pt x="1540611" y="1849859"/>
                  </a:lnTo>
                  <a:lnTo>
                    <a:pt x="1511643" y="1883760"/>
                  </a:lnTo>
                  <a:lnTo>
                    <a:pt x="1481382" y="1916486"/>
                  </a:lnTo>
                  <a:lnTo>
                    <a:pt x="1449869" y="1947999"/>
                  </a:lnTo>
                  <a:lnTo>
                    <a:pt x="1417142" y="1978259"/>
                  </a:lnTo>
                  <a:lnTo>
                    <a:pt x="1383241" y="2007227"/>
                  </a:lnTo>
                  <a:lnTo>
                    <a:pt x="1348205" y="2034864"/>
                  </a:lnTo>
                  <a:lnTo>
                    <a:pt x="1312074" y="2061131"/>
                  </a:lnTo>
                  <a:lnTo>
                    <a:pt x="1274886" y="2085987"/>
                  </a:lnTo>
                  <a:lnTo>
                    <a:pt x="1236681" y="2109394"/>
                  </a:lnTo>
                  <a:lnTo>
                    <a:pt x="1197499" y="2131313"/>
                  </a:lnTo>
                  <a:lnTo>
                    <a:pt x="1157378" y="2151704"/>
                  </a:lnTo>
                  <a:lnTo>
                    <a:pt x="1116358" y="2170528"/>
                  </a:lnTo>
                  <a:lnTo>
                    <a:pt x="1074479" y="2187746"/>
                  </a:lnTo>
                  <a:lnTo>
                    <a:pt x="1031778" y="2203318"/>
                  </a:lnTo>
                  <a:lnTo>
                    <a:pt x="988297" y="2217205"/>
                  </a:lnTo>
                  <a:lnTo>
                    <a:pt x="944074" y="2229369"/>
                  </a:lnTo>
                  <a:lnTo>
                    <a:pt x="899148" y="2239768"/>
                  </a:lnTo>
                  <a:lnTo>
                    <a:pt x="853558" y="2248365"/>
                  </a:lnTo>
                  <a:lnTo>
                    <a:pt x="807345" y="2255120"/>
                  </a:lnTo>
                  <a:lnTo>
                    <a:pt x="760546" y="2259994"/>
                  </a:lnTo>
                  <a:lnTo>
                    <a:pt x="713203" y="2262947"/>
                  </a:lnTo>
                  <a:lnTo>
                    <a:pt x="665353" y="2263940"/>
                  </a:lnTo>
                  <a:lnTo>
                    <a:pt x="614233" y="2262785"/>
                  </a:lnTo>
                  <a:lnTo>
                    <a:pt x="563375" y="2259338"/>
                  </a:lnTo>
                  <a:lnTo>
                    <a:pt x="512851" y="2253621"/>
                  </a:lnTo>
                  <a:lnTo>
                    <a:pt x="462734" y="2245659"/>
                  </a:lnTo>
                  <a:lnTo>
                    <a:pt x="413097" y="2235475"/>
                  </a:lnTo>
                  <a:lnTo>
                    <a:pt x="364013" y="2223094"/>
                  </a:lnTo>
                  <a:lnTo>
                    <a:pt x="315555" y="2208537"/>
                  </a:lnTo>
                  <a:lnTo>
                    <a:pt x="267795" y="2191831"/>
                  </a:lnTo>
                  <a:lnTo>
                    <a:pt x="220808" y="2172997"/>
                  </a:lnTo>
                  <a:lnTo>
                    <a:pt x="174665" y="2152061"/>
                  </a:lnTo>
                  <a:lnTo>
                    <a:pt x="129440" y="2129045"/>
                  </a:lnTo>
                  <a:lnTo>
                    <a:pt x="85205" y="2103974"/>
                  </a:lnTo>
                  <a:lnTo>
                    <a:pt x="42034" y="2076871"/>
                  </a:lnTo>
                  <a:lnTo>
                    <a:pt x="0" y="2047760"/>
                  </a:lnTo>
                  <a:lnTo>
                    <a:pt x="665353" y="1131976"/>
                  </a:lnTo>
                  <a:lnTo>
                    <a:pt x="665353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4304" y="2266703"/>
              <a:ext cx="1132205" cy="2047875"/>
            </a:xfrm>
            <a:custGeom>
              <a:avLst/>
              <a:gdLst/>
              <a:ahLst/>
              <a:cxnLst/>
              <a:rect l="l" t="t" r="r" b="b"/>
              <a:pathLst>
                <a:path w="1132205" h="2047875">
                  <a:moveTo>
                    <a:pt x="1131836" y="0"/>
                  </a:moveTo>
                  <a:lnTo>
                    <a:pt x="1082571" y="1070"/>
                  </a:lnTo>
                  <a:lnTo>
                    <a:pt x="1033637" y="4260"/>
                  </a:lnTo>
                  <a:lnTo>
                    <a:pt x="985094" y="9540"/>
                  </a:lnTo>
                  <a:lnTo>
                    <a:pt x="937000" y="16880"/>
                  </a:lnTo>
                  <a:lnTo>
                    <a:pt x="889416" y="26249"/>
                  </a:lnTo>
                  <a:lnTo>
                    <a:pt x="842400" y="37616"/>
                  </a:lnTo>
                  <a:lnTo>
                    <a:pt x="796013" y="50953"/>
                  </a:lnTo>
                  <a:lnTo>
                    <a:pt x="750314" y="66228"/>
                  </a:lnTo>
                  <a:lnTo>
                    <a:pt x="705361" y="83410"/>
                  </a:lnTo>
                  <a:lnTo>
                    <a:pt x="661216" y="102471"/>
                  </a:lnTo>
                  <a:lnTo>
                    <a:pt x="617937" y="123378"/>
                  </a:lnTo>
                  <a:lnTo>
                    <a:pt x="575584" y="146103"/>
                  </a:lnTo>
                  <a:lnTo>
                    <a:pt x="534216" y="170615"/>
                  </a:lnTo>
                  <a:lnTo>
                    <a:pt x="493892" y="196883"/>
                  </a:lnTo>
                  <a:lnTo>
                    <a:pt x="454673" y="224877"/>
                  </a:lnTo>
                  <a:lnTo>
                    <a:pt x="416617" y="254567"/>
                  </a:lnTo>
                  <a:lnTo>
                    <a:pt x="379785" y="285923"/>
                  </a:lnTo>
                  <a:lnTo>
                    <a:pt x="344235" y="318914"/>
                  </a:lnTo>
                  <a:lnTo>
                    <a:pt x="310027" y="353509"/>
                  </a:lnTo>
                  <a:lnTo>
                    <a:pt x="277221" y="389680"/>
                  </a:lnTo>
                  <a:lnTo>
                    <a:pt x="245876" y="427394"/>
                  </a:lnTo>
                  <a:lnTo>
                    <a:pt x="216052" y="466623"/>
                  </a:lnTo>
                  <a:lnTo>
                    <a:pt x="188730" y="505917"/>
                  </a:lnTo>
                  <a:lnTo>
                    <a:pt x="163291" y="545955"/>
                  </a:lnTo>
                  <a:lnTo>
                    <a:pt x="139727" y="586679"/>
                  </a:lnTo>
                  <a:lnTo>
                    <a:pt x="118029" y="628037"/>
                  </a:lnTo>
                  <a:lnTo>
                    <a:pt x="98187" y="669972"/>
                  </a:lnTo>
                  <a:lnTo>
                    <a:pt x="80194" y="712431"/>
                  </a:lnTo>
                  <a:lnTo>
                    <a:pt x="64041" y="755357"/>
                  </a:lnTo>
                  <a:lnTo>
                    <a:pt x="49718" y="798697"/>
                  </a:lnTo>
                  <a:lnTo>
                    <a:pt x="37218" y="842395"/>
                  </a:lnTo>
                  <a:lnTo>
                    <a:pt x="26532" y="886397"/>
                  </a:lnTo>
                  <a:lnTo>
                    <a:pt x="17650" y="930647"/>
                  </a:lnTo>
                  <a:lnTo>
                    <a:pt x="10565" y="975091"/>
                  </a:lnTo>
                  <a:lnTo>
                    <a:pt x="5267" y="1019674"/>
                  </a:lnTo>
                  <a:lnTo>
                    <a:pt x="1748" y="1064340"/>
                  </a:lnTo>
                  <a:lnTo>
                    <a:pt x="0" y="1109036"/>
                  </a:lnTo>
                  <a:lnTo>
                    <a:pt x="12" y="1153706"/>
                  </a:lnTo>
                  <a:lnTo>
                    <a:pt x="1778" y="1198295"/>
                  </a:lnTo>
                  <a:lnTo>
                    <a:pt x="5287" y="1242749"/>
                  </a:lnTo>
                  <a:lnTo>
                    <a:pt x="10532" y="1287012"/>
                  </a:lnTo>
                  <a:lnTo>
                    <a:pt x="17504" y="1331030"/>
                  </a:lnTo>
                  <a:lnTo>
                    <a:pt x="26194" y="1374748"/>
                  </a:lnTo>
                  <a:lnTo>
                    <a:pt x="36593" y="1418110"/>
                  </a:lnTo>
                  <a:lnTo>
                    <a:pt x="48692" y="1461063"/>
                  </a:lnTo>
                  <a:lnTo>
                    <a:pt x="62484" y="1503550"/>
                  </a:lnTo>
                  <a:lnTo>
                    <a:pt x="77959" y="1545518"/>
                  </a:lnTo>
                  <a:lnTo>
                    <a:pt x="95108" y="1586912"/>
                  </a:lnTo>
                  <a:lnTo>
                    <a:pt x="113924" y="1627675"/>
                  </a:lnTo>
                  <a:lnTo>
                    <a:pt x="134396" y="1667755"/>
                  </a:lnTo>
                  <a:lnTo>
                    <a:pt x="156517" y="1707095"/>
                  </a:lnTo>
                  <a:lnTo>
                    <a:pt x="180278" y="1745641"/>
                  </a:lnTo>
                  <a:lnTo>
                    <a:pt x="205670" y="1783337"/>
                  </a:lnTo>
                  <a:lnTo>
                    <a:pt x="232684" y="1820130"/>
                  </a:lnTo>
                  <a:lnTo>
                    <a:pt x="261313" y="1855964"/>
                  </a:lnTo>
                  <a:lnTo>
                    <a:pt x="291546" y="1890785"/>
                  </a:lnTo>
                  <a:lnTo>
                    <a:pt x="323375" y="1924536"/>
                  </a:lnTo>
                  <a:lnTo>
                    <a:pt x="356793" y="1957165"/>
                  </a:lnTo>
                  <a:lnTo>
                    <a:pt x="391789" y="1988615"/>
                  </a:lnTo>
                  <a:lnTo>
                    <a:pt x="428355" y="2018832"/>
                  </a:lnTo>
                  <a:lnTo>
                    <a:pt x="466483" y="2047760"/>
                  </a:lnTo>
                  <a:lnTo>
                    <a:pt x="1131836" y="1131976"/>
                  </a:lnTo>
                  <a:lnTo>
                    <a:pt x="1131836" y="0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4304" y="2266703"/>
              <a:ext cx="1132205" cy="2047875"/>
            </a:xfrm>
            <a:custGeom>
              <a:avLst/>
              <a:gdLst/>
              <a:ahLst/>
              <a:cxnLst/>
              <a:rect l="l" t="t" r="r" b="b"/>
              <a:pathLst>
                <a:path w="1132205" h="2047875">
                  <a:moveTo>
                    <a:pt x="466483" y="2047760"/>
                  </a:moveTo>
                  <a:lnTo>
                    <a:pt x="428355" y="2018832"/>
                  </a:lnTo>
                  <a:lnTo>
                    <a:pt x="391789" y="1988615"/>
                  </a:lnTo>
                  <a:lnTo>
                    <a:pt x="356793" y="1957165"/>
                  </a:lnTo>
                  <a:lnTo>
                    <a:pt x="323375" y="1924536"/>
                  </a:lnTo>
                  <a:lnTo>
                    <a:pt x="291546" y="1890785"/>
                  </a:lnTo>
                  <a:lnTo>
                    <a:pt x="261313" y="1855964"/>
                  </a:lnTo>
                  <a:lnTo>
                    <a:pt x="232684" y="1820130"/>
                  </a:lnTo>
                  <a:lnTo>
                    <a:pt x="205670" y="1783337"/>
                  </a:lnTo>
                  <a:lnTo>
                    <a:pt x="180278" y="1745641"/>
                  </a:lnTo>
                  <a:lnTo>
                    <a:pt x="156517" y="1707095"/>
                  </a:lnTo>
                  <a:lnTo>
                    <a:pt x="134396" y="1667755"/>
                  </a:lnTo>
                  <a:lnTo>
                    <a:pt x="113924" y="1627675"/>
                  </a:lnTo>
                  <a:lnTo>
                    <a:pt x="95108" y="1586912"/>
                  </a:lnTo>
                  <a:lnTo>
                    <a:pt x="77959" y="1545518"/>
                  </a:lnTo>
                  <a:lnTo>
                    <a:pt x="62484" y="1503550"/>
                  </a:lnTo>
                  <a:lnTo>
                    <a:pt x="48692" y="1461063"/>
                  </a:lnTo>
                  <a:lnTo>
                    <a:pt x="36593" y="1418110"/>
                  </a:lnTo>
                  <a:lnTo>
                    <a:pt x="26194" y="1374748"/>
                  </a:lnTo>
                  <a:lnTo>
                    <a:pt x="17504" y="1331030"/>
                  </a:lnTo>
                  <a:lnTo>
                    <a:pt x="10532" y="1287012"/>
                  </a:lnTo>
                  <a:lnTo>
                    <a:pt x="5287" y="1242749"/>
                  </a:lnTo>
                  <a:lnTo>
                    <a:pt x="1778" y="1198295"/>
                  </a:lnTo>
                  <a:lnTo>
                    <a:pt x="12" y="1153706"/>
                  </a:lnTo>
                  <a:lnTo>
                    <a:pt x="0" y="1109036"/>
                  </a:lnTo>
                  <a:lnTo>
                    <a:pt x="1748" y="1064340"/>
                  </a:lnTo>
                  <a:lnTo>
                    <a:pt x="5267" y="1019674"/>
                  </a:lnTo>
                  <a:lnTo>
                    <a:pt x="10565" y="975091"/>
                  </a:lnTo>
                  <a:lnTo>
                    <a:pt x="17650" y="930647"/>
                  </a:lnTo>
                  <a:lnTo>
                    <a:pt x="26532" y="886397"/>
                  </a:lnTo>
                  <a:lnTo>
                    <a:pt x="37218" y="842395"/>
                  </a:lnTo>
                  <a:lnTo>
                    <a:pt x="49718" y="798697"/>
                  </a:lnTo>
                  <a:lnTo>
                    <a:pt x="64041" y="755357"/>
                  </a:lnTo>
                  <a:lnTo>
                    <a:pt x="80194" y="712431"/>
                  </a:lnTo>
                  <a:lnTo>
                    <a:pt x="98187" y="669972"/>
                  </a:lnTo>
                  <a:lnTo>
                    <a:pt x="118029" y="628037"/>
                  </a:lnTo>
                  <a:lnTo>
                    <a:pt x="139727" y="586679"/>
                  </a:lnTo>
                  <a:lnTo>
                    <a:pt x="163291" y="545955"/>
                  </a:lnTo>
                  <a:lnTo>
                    <a:pt x="188730" y="505917"/>
                  </a:lnTo>
                  <a:lnTo>
                    <a:pt x="216052" y="466623"/>
                  </a:lnTo>
                  <a:lnTo>
                    <a:pt x="245876" y="427394"/>
                  </a:lnTo>
                  <a:lnTo>
                    <a:pt x="277221" y="389680"/>
                  </a:lnTo>
                  <a:lnTo>
                    <a:pt x="310027" y="353509"/>
                  </a:lnTo>
                  <a:lnTo>
                    <a:pt x="344235" y="318914"/>
                  </a:lnTo>
                  <a:lnTo>
                    <a:pt x="379785" y="285923"/>
                  </a:lnTo>
                  <a:lnTo>
                    <a:pt x="416617" y="254567"/>
                  </a:lnTo>
                  <a:lnTo>
                    <a:pt x="454673" y="224877"/>
                  </a:lnTo>
                  <a:lnTo>
                    <a:pt x="493892" y="196883"/>
                  </a:lnTo>
                  <a:lnTo>
                    <a:pt x="534216" y="170615"/>
                  </a:lnTo>
                  <a:lnTo>
                    <a:pt x="575584" y="146103"/>
                  </a:lnTo>
                  <a:lnTo>
                    <a:pt x="617937" y="123378"/>
                  </a:lnTo>
                  <a:lnTo>
                    <a:pt x="661216" y="102471"/>
                  </a:lnTo>
                  <a:lnTo>
                    <a:pt x="705361" y="83410"/>
                  </a:lnTo>
                  <a:lnTo>
                    <a:pt x="750314" y="66228"/>
                  </a:lnTo>
                  <a:lnTo>
                    <a:pt x="796013" y="50953"/>
                  </a:lnTo>
                  <a:lnTo>
                    <a:pt x="842400" y="37616"/>
                  </a:lnTo>
                  <a:lnTo>
                    <a:pt x="889416" y="26249"/>
                  </a:lnTo>
                  <a:lnTo>
                    <a:pt x="937000" y="16880"/>
                  </a:lnTo>
                  <a:lnTo>
                    <a:pt x="985094" y="9540"/>
                  </a:lnTo>
                  <a:lnTo>
                    <a:pt x="1033637" y="4260"/>
                  </a:lnTo>
                  <a:lnTo>
                    <a:pt x="1082571" y="1070"/>
                  </a:lnTo>
                  <a:lnTo>
                    <a:pt x="1131836" y="0"/>
                  </a:lnTo>
                  <a:lnTo>
                    <a:pt x="1131836" y="1131976"/>
                  </a:lnTo>
                  <a:lnTo>
                    <a:pt x="466483" y="20477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13448" y="3609422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7998" y="2980772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87900" y="2202675"/>
            <a:ext cx="5258435" cy="0"/>
          </a:xfrm>
          <a:custGeom>
            <a:avLst/>
            <a:gdLst/>
            <a:ahLst/>
            <a:cxnLst/>
            <a:rect l="l" t="t" r="r" b="b"/>
            <a:pathLst>
              <a:path w="5258434">
                <a:moveTo>
                  <a:pt x="0" y="0"/>
                </a:moveTo>
                <a:lnTo>
                  <a:pt x="52581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6187900" y="2456688"/>
            <a:ext cx="5258435" cy="2284095"/>
            <a:chOff x="6187900" y="2456688"/>
            <a:chExt cx="5258435" cy="2284095"/>
          </a:xfrm>
        </p:grpSpPr>
        <p:sp>
          <p:nvSpPr>
            <p:cNvPr id="22" name="object 22"/>
            <p:cNvSpPr/>
            <p:nvPr/>
          </p:nvSpPr>
          <p:spPr>
            <a:xfrm>
              <a:off x="6187900" y="2624328"/>
              <a:ext cx="5258435" cy="1690370"/>
            </a:xfrm>
            <a:custGeom>
              <a:avLst/>
              <a:gdLst/>
              <a:ahLst/>
              <a:cxnLst/>
              <a:rect l="l" t="t" r="r" b="b"/>
              <a:pathLst>
                <a:path w="5258434" h="1690370">
                  <a:moveTo>
                    <a:pt x="0" y="1690116"/>
                  </a:moveTo>
                  <a:lnTo>
                    <a:pt x="257094" y="1690116"/>
                  </a:lnTo>
                </a:path>
                <a:path w="5258434" h="1690370">
                  <a:moveTo>
                    <a:pt x="493314" y="1690116"/>
                  </a:moveTo>
                  <a:lnTo>
                    <a:pt x="1008426" y="1690116"/>
                  </a:lnTo>
                </a:path>
                <a:path w="5258434" h="1690370">
                  <a:moveTo>
                    <a:pt x="1244646" y="1690116"/>
                  </a:moveTo>
                  <a:lnTo>
                    <a:pt x="5258104" y="1690116"/>
                  </a:lnTo>
                </a:path>
                <a:path w="5258434" h="1690370">
                  <a:moveTo>
                    <a:pt x="0" y="1266444"/>
                  </a:moveTo>
                  <a:lnTo>
                    <a:pt x="257094" y="1266444"/>
                  </a:lnTo>
                </a:path>
                <a:path w="5258434" h="1690370">
                  <a:moveTo>
                    <a:pt x="493314" y="1266444"/>
                  </a:moveTo>
                  <a:lnTo>
                    <a:pt x="1008426" y="1266444"/>
                  </a:lnTo>
                </a:path>
                <a:path w="5258434" h="1690370">
                  <a:moveTo>
                    <a:pt x="1244646" y="1266444"/>
                  </a:moveTo>
                  <a:lnTo>
                    <a:pt x="5258104" y="1266444"/>
                  </a:lnTo>
                </a:path>
                <a:path w="5258434" h="1690370">
                  <a:moveTo>
                    <a:pt x="0" y="844296"/>
                  </a:moveTo>
                  <a:lnTo>
                    <a:pt x="257094" y="844296"/>
                  </a:lnTo>
                </a:path>
                <a:path w="5258434" h="1690370">
                  <a:moveTo>
                    <a:pt x="493314" y="844296"/>
                  </a:moveTo>
                  <a:lnTo>
                    <a:pt x="5258104" y="844296"/>
                  </a:lnTo>
                </a:path>
                <a:path w="5258434" h="1690370">
                  <a:moveTo>
                    <a:pt x="0" y="422148"/>
                  </a:moveTo>
                  <a:lnTo>
                    <a:pt x="257094" y="422148"/>
                  </a:lnTo>
                </a:path>
                <a:path w="5258434" h="1690370">
                  <a:moveTo>
                    <a:pt x="493314" y="422148"/>
                  </a:moveTo>
                  <a:lnTo>
                    <a:pt x="5258104" y="422148"/>
                  </a:lnTo>
                </a:path>
                <a:path w="5258434" h="1690370">
                  <a:moveTo>
                    <a:pt x="0" y="0"/>
                  </a:moveTo>
                  <a:lnTo>
                    <a:pt x="257094" y="0"/>
                  </a:lnTo>
                </a:path>
                <a:path w="5258434" h="1690370">
                  <a:moveTo>
                    <a:pt x="493314" y="0"/>
                  </a:moveTo>
                  <a:lnTo>
                    <a:pt x="52581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44996" y="2456687"/>
              <a:ext cx="4742815" cy="2279650"/>
            </a:xfrm>
            <a:custGeom>
              <a:avLst/>
              <a:gdLst/>
              <a:ahLst/>
              <a:cxnLst/>
              <a:rect l="l" t="t" r="r" b="b"/>
              <a:pathLst>
                <a:path w="4742815" h="2279650">
                  <a:moveTo>
                    <a:pt x="236220" y="0"/>
                  </a:moveTo>
                  <a:lnTo>
                    <a:pt x="0" y="0"/>
                  </a:lnTo>
                  <a:lnTo>
                    <a:pt x="0" y="2279269"/>
                  </a:lnTo>
                  <a:lnTo>
                    <a:pt x="236220" y="2279269"/>
                  </a:lnTo>
                  <a:lnTo>
                    <a:pt x="236220" y="0"/>
                  </a:lnTo>
                  <a:close/>
                </a:path>
                <a:path w="4742815" h="2279650">
                  <a:moveTo>
                    <a:pt x="987552" y="1392936"/>
                  </a:moveTo>
                  <a:lnTo>
                    <a:pt x="751332" y="1392936"/>
                  </a:lnTo>
                  <a:lnTo>
                    <a:pt x="751332" y="2279281"/>
                  </a:lnTo>
                  <a:lnTo>
                    <a:pt x="987552" y="2279281"/>
                  </a:lnTo>
                  <a:lnTo>
                    <a:pt x="987552" y="1392936"/>
                  </a:lnTo>
                  <a:close/>
                </a:path>
                <a:path w="4742815" h="2279650">
                  <a:moveTo>
                    <a:pt x="1738884" y="1898904"/>
                  </a:moveTo>
                  <a:lnTo>
                    <a:pt x="1502664" y="1898904"/>
                  </a:lnTo>
                  <a:lnTo>
                    <a:pt x="1502664" y="2279269"/>
                  </a:lnTo>
                  <a:lnTo>
                    <a:pt x="1738884" y="2279269"/>
                  </a:lnTo>
                  <a:lnTo>
                    <a:pt x="1738884" y="1898904"/>
                  </a:lnTo>
                  <a:close/>
                </a:path>
                <a:path w="4742815" h="2279650">
                  <a:moveTo>
                    <a:pt x="2490216" y="1941576"/>
                  </a:moveTo>
                  <a:lnTo>
                    <a:pt x="2253996" y="1941576"/>
                  </a:lnTo>
                  <a:lnTo>
                    <a:pt x="2253996" y="2279269"/>
                  </a:lnTo>
                  <a:lnTo>
                    <a:pt x="2490216" y="2279269"/>
                  </a:lnTo>
                  <a:lnTo>
                    <a:pt x="2490216" y="1941576"/>
                  </a:lnTo>
                  <a:close/>
                </a:path>
                <a:path w="4742815" h="2279650">
                  <a:moveTo>
                    <a:pt x="3241548" y="2068068"/>
                  </a:moveTo>
                  <a:lnTo>
                    <a:pt x="3005328" y="2068068"/>
                  </a:lnTo>
                  <a:lnTo>
                    <a:pt x="3005328" y="2279269"/>
                  </a:lnTo>
                  <a:lnTo>
                    <a:pt x="3241548" y="2279269"/>
                  </a:lnTo>
                  <a:lnTo>
                    <a:pt x="3241548" y="2068068"/>
                  </a:lnTo>
                  <a:close/>
                </a:path>
                <a:path w="4742815" h="2279650">
                  <a:moveTo>
                    <a:pt x="3991356" y="2237232"/>
                  </a:moveTo>
                  <a:lnTo>
                    <a:pt x="3756660" y="2237232"/>
                  </a:lnTo>
                  <a:lnTo>
                    <a:pt x="3756660" y="2279269"/>
                  </a:lnTo>
                  <a:lnTo>
                    <a:pt x="3991356" y="2279269"/>
                  </a:lnTo>
                  <a:lnTo>
                    <a:pt x="3991356" y="2237232"/>
                  </a:lnTo>
                  <a:close/>
                </a:path>
                <a:path w="4742815" h="2279650">
                  <a:moveTo>
                    <a:pt x="4742688" y="2237232"/>
                  </a:moveTo>
                  <a:lnTo>
                    <a:pt x="4507992" y="2237232"/>
                  </a:lnTo>
                  <a:lnTo>
                    <a:pt x="4507992" y="2279269"/>
                  </a:lnTo>
                  <a:lnTo>
                    <a:pt x="4742688" y="2279269"/>
                  </a:lnTo>
                  <a:lnTo>
                    <a:pt x="4742688" y="2237232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87900" y="4735954"/>
              <a:ext cx="5258435" cy="0"/>
            </a:xfrm>
            <a:custGeom>
              <a:avLst/>
              <a:gdLst/>
              <a:ahLst/>
              <a:cxnLst/>
              <a:rect l="l" t="t" r="r" b="b"/>
              <a:pathLst>
                <a:path w="5258434">
                  <a:moveTo>
                    <a:pt x="0" y="0"/>
                  </a:moveTo>
                  <a:lnTo>
                    <a:pt x="52581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47939" y="3595499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21%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26" name="object 26"/>
          <p:cNvSpPr txBox="1"/>
          <p:nvPr/>
        </p:nvSpPr>
        <p:spPr>
          <a:xfrm>
            <a:off x="7941791" y="4102229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92970" y="4144444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44150" y="4271088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11739" y="4645419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48188" y="422319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48188" y="380097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48188" y="3378747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48188" y="2956523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48188" y="2202258"/>
            <a:ext cx="880744" cy="494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0705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54%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48188" y="2112074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60%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21355" y="4787728"/>
            <a:ext cx="48450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ko-KR" altLang="en-US" sz="1000" spc="-10" dirty="0" err="1" smtClean="0">
                <a:solidFill>
                  <a:srgbClr val="585858"/>
                </a:solidFill>
                <a:latin typeface="Arial"/>
                <a:cs typeface="Arial"/>
              </a:rPr>
              <a:t>은행업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61798" y="4787728"/>
            <a:ext cx="1546907" cy="1763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32715" marR="5080" indent="-120650">
              <a:lnSpc>
                <a:spcPts val="1150"/>
              </a:lnSpc>
              <a:spcBef>
                <a:spcPts val="175"/>
              </a:spcBef>
            </a:pPr>
            <a:r>
              <a:rPr lang="ko-KR" altLang="en-US" sz="1000" dirty="0" smtClean="0">
                <a:solidFill>
                  <a:srgbClr val="585858"/>
                </a:solidFill>
                <a:latin typeface="Arial"/>
                <a:cs typeface="Arial"/>
              </a:rPr>
              <a:t>독립재무설계사   보험업</a:t>
            </a:r>
            <a:endParaRPr lang="en-US" sz="10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61852" y="4787855"/>
            <a:ext cx="7105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ko-KR" altLang="en-US" sz="1000" spc="-10" dirty="0" err="1" smtClean="0">
                <a:solidFill>
                  <a:srgbClr val="585858"/>
                </a:solidFill>
                <a:latin typeface="Arial"/>
                <a:cs typeface="Arial"/>
              </a:rPr>
              <a:t>금융투자업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96502" y="4787855"/>
            <a:ext cx="343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ko-KR" altLang="en-US" sz="1000" spc="-10" dirty="0" smtClean="0">
                <a:solidFill>
                  <a:srgbClr val="585858"/>
                </a:solidFill>
                <a:latin typeface="Arial"/>
                <a:cs typeface="Arial"/>
              </a:rPr>
              <a:t>기타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99363" y="4439947"/>
            <a:ext cx="1393825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00"/>
              </a:spcBef>
              <a:tabLst>
                <a:tab pos="959485" algn="l"/>
              </a:tabLst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1%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1200" spc="-25" dirty="0" smtClean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lang="en-US" sz="1200" dirty="0">
              <a:latin typeface="Arial"/>
              <a:cs typeface="Arial"/>
            </a:endParaRPr>
          </a:p>
          <a:p>
            <a:pPr marL="208279">
              <a:lnSpc>
                <a:spcPct val="100000"/>
              </a:lnSpc>
              <a:spcBef>
                <a:spcPts val="100"/>
              </a:spcBef>
              <a:tabLst>
                <a:tab pos="959485" algn="l"/>
              </a:tabLst>
            </a:pPr>
            <a:endParaRPr lang="en-US" altLang="ko-KR" sz="1200" dirty="0">
              <a:solidFill>
                <a:srgbClr val="585858"/>
              </a:solidFill>
              <a:latin typeface="Arial"/>
              <a:cs typeface="Arial"/>
            </a:endParaRPr>
          </a:p>
          <a:p>
            <a:pPr marL="208279">
              <a:lnSpc>
                <a:spcPct val="100000"/>
              </a:lnSpc>
              <a:spcBef>
                <a:spcPts val="100"/>
              </a:spcBef>
              <a:tabLst>
                <a:tab pos="959485" algn="l"/>
              </a:tabLst>
            </a:pPr>
            <a:r>
              <a:rPr lang="ko-KR" altLang="en-US" sz="1000" dirty="0" smtClean="0">
                <a:solidFill>
                  <a:srgbClr val="585858"/>
                </a:solidFill>
                <a:latin typeface="Arial"/>
                <a:cs typeface="Arial"/>
              </a:rPr>
              <a:t>세무           은퇴설계</a:t>
            </a:r>
            <a:endParaRPr lang="en-US" altLang="ko-KR" sz="10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208279">
              <a:lnSpc>
                <a:spcPct val="100000"/>
              </a:lnSpc>
              <a:spcBef>
                <a:spcPts val="100"/>
              </a:spcBef>
              <a:tabLst>
                <a:tab pos="959485" algn="l"/>
              </a:tabLst>
            </a:pPr>
            <a:r>
              <a:rPr lang="en-US" altLang="ko-KR" sz="1000" dirty="0" smtClean="0">
                <a:solidFill>
                  <a:srgbClr val="585858"/>
                </a:solidFill>
                <a:latin typeface="Arial"/>
                <a:cs typeface="Arial"/>
              </a:rPr>
              <a:t>/</a:t>
            </a:r>
            <a:r>
              <a:rPr lang="ko-KR" altLang="en-US" sz="1000" dirty="0" err="1" smtClean="0">
                <a:solidFill>
                  <a:srgbClr val="585858"/>
                </a:solidFill>
                <a:latin typeface="Arial"/>
                <a:cs typeface="Arial"/>
              </a:rPr>
              <a:t>회계업</a:t>
            </a:r>
            <a:endParaRPr lang="en-US" sz="10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875" y="286556"/>
            <a:ext cx="10788248" cy="618445"/>
          </a:xfrm>
          <a:prstGeom prst="rect">
            <a:avLst/>
          </a:prstGeom>
        </p:spPr>
        <p:txBody>
          <a:bodyPr vert="horz" wrap="square" lIns="0" tIns="109544" rIns="0" bIns="0" rtlCol="0">
            <a:spAutoFit/>
          </a:bodyPr>
          <a:lstStyle/>
          <a:p>
            <a:pPr marL="24511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 smtClean="0"/>
              <a:t>귀하가 소속된 회사의 규모는 어느 정도입니까</a:t>
            </a:r>
            <a:r>
              <a:rPr lang="en-US" altLang="ko-KR" dirty="0" smtClean="0"/>
              <a:t>?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34681" y="5691541"/>
            <a:ext cx="2835910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귀하가 소속된 회사의 규모는 어느 정도입니까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?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6,206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4929" y="1453095"/>
            <a:ext cx="9749790" cy="0"/>
          </a:xfrm>
          <a:custGeom>
            <a:avLst/>
            <a:gdLst/>
            <a:ahLst/>
            <a:cxnLst/>
            <a:rect l="l" t="t" r="r" b="b"/>
            <a:pathLst>
              <a:path w="9749790">
                <a:moveTo>
                  <a:pt x="0" y="0"/>
                </a:moveTo>
                <a:lnTo>
                  <a:pt x="97491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64929" y="1976920"/>
            <a:ext cx="9749790" cy="2973705"/>
            <a:chOff x="1464929" y="1976920"/>
            <a:chExt cx="9749790" cy="2973705"/>
          </a:xfrm>
        </p:grpSpPr>
        <p:sp>
          <p:nvSpPr>
            <p:cNvPr id="6" name="object 6"/>
            <p:cNvSpPr/>
            <p:nvPr/>
          </p:nvSpPr>
          <p:spPr>
            <a:xfrm>
              <a:off x="1464929" y="2325623"/>
              <a:ext cx="9749790" cy="2182495"/>
            </a:xfrm>
            <a:custGeom>
              <a:avLst/>
              <a:gdLst/>
              <a:ahLst/>
              <a:cxnLst/>
              <a:rect l="l" t="t" r="r" b="b"/>
              <a:pathLst>
                <a:path w="9749790" h="2182495">
                  <a:moveTo>
                    <a:pt x="0" y="2182368"/>
                  </a:moveTo>
                  <a:lnTo>
                    <a:pt x="557748" y="2182368"/>
                  </a:lnTo>
                </a:path>
                <a:path w="9749790" h="2182495">
                  <a:moveTo>
                    <a:pt x="1067107" y="2182368"/>
                  </a:moveTo>
                  <a:lnTo>
                    <a:pt x="2182611" y="2182368"/>
                  </a:lnTo>
                </a:path>
                <a:path w="9749790" h="2182495">
                  <a:moveTo>
                    <a:pt x="2691970" y="2182368"/>
                  </a:moveTo>
                  <a:lnTo>
                    <a:pt x="3807475" y="2182368"/>
                  </a:lnTo>
                </a:path>
                <a:path w="9749790" h="2182495">
                  <a:moveTo>
                    <a:pt x="4316834" y="2182368"/>
                  </a:moveTo>
                  <a:lnTo>
                    <a:pt x="5432338" y="2182368"/>
                  </a:lnTo>
                </a:path>
                <a:path w="9749790" h="2182495">
                  <a:moveTo>
                    <a:pt x="5941697" y="2182368"/>
                  </a:moveTo>
                  <a:lnTo>
                    <a:pt x="7057202" y="2182368"/>
                  </a:lnTo>
                </a:path>
                <a:path w="9749790" h="2182495">
                  <a:moveTo>
                    <a:pt x="7566560" y="2182368"/>
                  </a:moveTo>
                  <a:lnTo>
                    <a:pt x="8682052" y="2182368"/>
                  </a:lnTo>
                </a:path>
                <a:path w="9749790" h="2182495">
                  <a:moveTo>
                    <a:pt x="9191411" y="2182368"/>
                  </a:moveTo>
                  <a:lnTo>
                    <a:pt x="9749167" y="2182368"/>
                  </a:lnTo>
                </a:path>
                <a:path w="9749790" h="2182495">
                  <a:moveTo>
                    <a:pt x="0" y="1746504"/>
                  </a:moveTo>
                  <a:lnTo>
                    <a:pt x="557748" y="1746504"/>
                  </a:lnTo>
                </a:path>
                <a:path w="9749790" h="2182495">
                  <a:moveTo>
                    <a:pt x="1067107" y="1746504"/>
                  </a:moveTo>
                  <a:lnTo>
                    <a:pt x="2182611" y="1746504"/>
                  </a:lnTo>
                </a:path>
                <a:path w="9749790" h="2182495">
                  <a:moveTo>
                    <a:pt x="2691970" y="1746504"/>
                  </a:moveTo>
                  <a:lnTo>
                    <a:pt x="3807475" y="1746504"/>
                  </a:lnTo>
                </a:path>
                <a:path w="9749790" h="2182495">
                  <a:moveTo>
                    <a:pt x="4316834" y="1746504"/>
                  </a:moveTo>
                  <a:lnTo>
                    <a:pt x="7057202" y="1746504"/>
                  </a:lnTo>
                </a:path>
                <a:path w="9749790" h="2182495">
                  <a:moveTo>
                    <a:pt x="7566560" y="1746504"/>
                  </a:moveTo>
                  <a:lnTo>
                    <a:pt x="9749167" y="1746504"/>
                  </a:lnTo>
                </a:path>
                <a:path w="9749790" h="2182495">
                  <a:moveTo>
                    <a:pt x="0" y="1310639"/>
                  </a:moveTo>
                  <a:lnTo>
                    <a:pt x="2182611" y="1310639"/>
                  </a:lnTo>
                </a:path>
                <a:path w="9749790" h="2182495">
                  <a:moveTo>
                    <a:pt x="2691970" y="1310639"/>
                  </a:moveTo>
                  <a:lnTo>
                    <a:pt x="7057202" y="1310639"/>
                  </a:lnTo>
                </a:path>
                <a:path w="9749790" h="2182495">
                  <a:moveTo>
                    <a:pt x="7566560" y="1310639"/>
                  </a:moveTo>
                  <a:lnTo>
                    <a:pt x="9749167" y="1310639"/>
                  </a:lnTo>
                </a:path>
                <a:path w="9749790" h="2182495">
                  <a:moveTo>
                    <a:pt x="0" y="873251"/>
                  </a:moveTo>
                  <a:lnTo>
                    <a:pt x="2182611" y="873251"/>
                  </a:lnTo>
                </a:path>
                <a:path w="9749790" h="2182495">
                  <a:moveTo>
                    <a:pt x="2691970" y="873251"/>
                  </a:moveTo>
                  <a:lnTo>
                    <a:pt x="7057202" y="873251"/>
                  </a:lnTo>
                </a:path>
                <a:path w="9749790" h="2182495">
                  <a:moveTo>
                    <a:pt x="7566560" y="873251"/>
                  </a:moveTo>
                  <a:lnTo>
                    <a:pt x="9749167" y="873251"/>
                  </a:lnTo>
                </a:path>
                <a:path w="9749790" h="2182495">
                  <a:moveTo>
                    <a:pt x="0" y="437388"/>
                  </a:moveTo>
                  <a:lnTo>
                    <a:pt x="2182611" y="437388"/>
                  </a:lnTo>
                </a:path>
                <a:path w="9749790" h="2182495">
                  <a:moveTo>
                    <a:pt x="0" y="0"/>
                  </a:moveTo>
                  <a:lnTo>
                    <a:pt x="2182611" y="0"/>
                  </a:lnTo>
                </a:path>
                <a:path w="9749790" h="2182495">
                  <a:moveTo>
                    <a:pt x="2691970" y="0"/>
                  </a:moveTo>
                  <a:lnTo>
                    <a:pt x="9749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2678" y="1976919"/>
              <a:ext cx="8634095" cy="2968625"/>
            </a:xfrm>
            <a:custGeom>
              <a:avLst/>
              <a:gdLst/>
              <a:ahLst/>
              <a:cxnLst/>
              <a:rect l="l" t="t" r="r" b="b"/>
              <a:pathLst>
                <a:path w="8634095" h="2968625">
                  <a:moveTo>
                    <a:pt x="509358" y="1833384"/>
                  </a:moveTo>
                  <a:lnTo>
                    <a:pt x="0" y="1833384"/>
                  </a:lnTo>
                  <a:lnTo>
                    <a:pt x="0" y="2968333"/>
                  </a:lnTo>
                  <a:lnTo>
                    <a:pt x="509358" y="2968333"/>
                  </a:lnTo>
                  <a:lnTo>
                    <a:pt x="509358" y="1833384"/>
                  </a:lnTo>
                  <a:close/>
                </a:path>
                <a:path w="8634095" h="2968625">
                  <a:moveTo>
                    <a:pt x="2134222" y="0"/>
                  </a:moveTo>
                  <a:lnTo>
                    <a:pt x="1624863" y="0"/>
                  </a:lnTo>
                  <a:lnTo>
                    <a:pt x="1624863" y="2968358"/>
                  </a:lnTo>
                  <a:lnTo>
                    <a:pt x="2134222" y="2968358"/>
                  </a:lnTo>
                  <a:lnTo>
                    <a:pt x="2134222" y="0"/>
                  </a:lnTo>
                  <a:close/>
                </a:path>
                <a:path w="8634095" h="2968625">
                  <a:moveTo>
                    <a:pt x="3759073" y="2007997"/>
                  </a:moveTo>
                  <a:lnTo>
                    <a:pt x="3249726" y="2007997"/>
                  </a:lnTo>
                  <a:lnTo>
                    <a:pt x="3249726" y="2968345"/>
                  </a:lnTo>
                  <a:lnTo>
                    <a:pt x="3759073" y="2968345"/>
                  </a:lnTo>
                  <a:lnTo>
                    <a:pt x="3759073" y="2007997"/>
                  </a:lnTo>
                  <a:close/>
                </a:path>
                <a:path w="8634095" h="2968625">
                  <a:moveTo>
                    <a:pt x="5383949" y="2269909"/>
                  </a:moveTo>
                  <a:lnTo>
                    <a:pt x="4874590" y="2269909"/>
                  </a:lnTo>
                  <a:lnTo>
                    <a:pt x="4874590" y="2968345"/>
                  </a:lnTo>
                  <a:lnTo>
                    <a:pt x="5383949" y="2968345"/>
                  </a:lnTo>
                  <a:lnTo>
                    <a:pt x="5383949" y="2269909"/>
                  </a:lnTo>
                  <a:close/>
                </a:path>
                <a:path w="8634095" h="2968625">
                  <a:moveTo>
                    <a:pt x="7008812" y="873036"/>
                  </a:moveTo>
                  <a:lnTo>
                    <a:pt x="6499453" y="873036"/>
                  </a:lnTo>
                  <a:lnTo>
                    <a:pt x="6499453" y="2968345"/>
                  </a:lnTo>
                  <a:lnTo>
                    <a:pt x="7008812" y="2968345"/>
                  </a:lnTo>
                  <a:lnTo>
                    <a:pt x="7008812" y="873036"/>
                  </a:lnTo>
                  <a:close/>
                </a:path>
                <a:path w="8634095" h="2968625">
                  <a:moveTo>
                    <a:pt x="8633663" y="2095296"/>
                  </a:moveTo>
                  <a:lnTo>
                    <a:pt x="8124304" y="2095296"/>
                  </a:lnTo>
                  <a:lnTo>
                    <a:pt x="8124304" y="2968333"/>
                  </a:lnTo>
                  <a:lnTo>
                    <a:pt x="8633663" y="2968333"/>
                  </a:lnTo>
                  <a:lnTo>
                    <a:pt x="8633663" y="2095296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4929" y="4945259"/>
              <a:ext cx="9749790" cy="0"/>
            </a:xfrm>
            <a:custGeom>
              <a:avLst/>
              <a:gdLst/>
              <a:ahLst/>
              <a:cxnLst/>
              <a:rect l="l" t="t" r="r" b="b"/>
              <a:pathLst>
                <a:path w="9749790">
                  <a:moveTo>
                    <a:pt x="0" y="0"/>
                  </a:moveTo>
                  <a:lnTo>
                    <a:pt x="9749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11021" y="355655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13%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4156900" y="3731209"/>
            <a:ext cx="4365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6025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11%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2229" y="1723186"/>
            <a:ext cx="9775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6160" algn="l"/>
                <a:tab pos="9761220" algn="l"/>
              </a:tabLst>
            </a:pP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r>
              <a:rPr sz="1200" u="sng" spc="-2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34%</a:t>
            </a: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1763" y="3993184"/>
            <a:ext cx="274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4200" y="2596286"/>
            <a:ext cx="7082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78655" algn="l"/>
                <a:tab pos="7069455" algn="l"/>
              </a:tabLst>
            </a:pP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r>
              <a:rPr sz="1200" u="sng" spc="-2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24%</a:t>
            </a: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35465" y="3818534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1829" y="4391558"/>
            <a:ext cx="243840" cy="64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7247" y="3955084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7247" y="351861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7247" y="3082137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7247" y="2645664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7247" y="2209190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7247" y="1772716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7247" y="1336243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15543" y="5009540"/>
            <a:ext cx="1122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인 </a:t>
            </a:r>
            <a:r>
              <a:rPr lang="ko-KR" altLang="en-US" sz="1200" dirty="0" err="1" smtClean="0">
                <a:solidFill>
                  <a:srgbClr val="585858"/>
                </a:solidFill>
                <a:latin typeface="Arial"/>
                <a:cs typeface="Arial"/>
              </a:rPr>
              <a:t>독립회사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32050" y="5009540"/>
            <a:ext cx="114046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소규모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1200" spc="-1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lang="ko-KR" altLang="en-US" sz="1200" spc="-10" dirty="0">
                <a:solidFill>
                  <a:srgbClr val="585858"/>
                </a:solidFill>
                <a:latin typeface="Arial"/>
                <a:cs typeface="Arial"/>
              </a:rPr>
              <a:t>명</a:t>
            </a:r>
            <a:r>
              <a:rPr sz="1200" spc="-1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14724" y="5009540"/>
            <a:ext cx="122555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41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중규모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635" algn="ctr">
              <a:lnSpc>
                <a:spcPts val="1410"/>
              </a:lnSpc>
              <a:spcBef>
                <a:spcPts val="100"/>
              </a:spcBef>
            </a:pP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11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1200" spc="-1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50</a:t>
            </a:r>
            <a:r>
              <a:rPr lang="ko-KR" altLang="en-US" sz="1200" spc="-10" dirty="0">
                <a:solidFill>
                  <a:srgbClr val="585858"/>
                </a:solidFill>
                <a:latin typeface="Arial"/>
                <a:cs typeface="Arial"/>
              </a:rPr>
              <a:t>명</a:t>
            </a:r>
            <a:r>
              <a:rPr sz="1200" spc="-1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97246" y="5009540"/>
            <a:ext cx="130937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대규모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51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1200" spc="-1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150</a:t>
            </a:r>
            <a:r>
              <a:rPr lang="ko-KR" altLang="en-US" sz="1200" spc="-10" dirty="0">
                <a:solidFill>
                  <a:srgbClr val="585858"/>
                </a:solidFill>
                <a:latin typeface="Arial"/>
                <a:cs typeface="Arial"/>
              </a:rPr>
              <a:t>명</a:t>
            </a:r>
            <a:r>
              <a:rPr sz="1200" spc="-1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42645" y="5009540"/>
            <a:ext cx="1094740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8796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초대형</a:t>
            </a:r>
            <a:endParaRPr lang="en-US" altLang="ko-KR" sz="1200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5080" indent="187960" algn="ctr">
              <a:lnSpc>
                <a:spcPts val="1380"/>
              </a:lnSpc>
              <a:spcBef>
                <a:spcPts val="195"/>
              </a:spcBef>
            </a:pP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(150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명 이상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07348" y="5009540"/>
            <a:ext cx="989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해당 없음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681" y="5691541"/>
            <a:ext cx="2623820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40" dirty="0" smtClean="0">
                <a:solidFill>
                  <a:srgbClr val="7E7E7E"/>
                </a:solidFill>
                <a:latin typeface="Arial"/>
                <a:cs typeface="Arial"/>
              </a:rPr>
              <a:t>귀하가 직접 관리하는 고객은 몇 명입니까</a:t>
            </a:r>
            <a:r>
              <a:rPr lang="en-US" altLang="ko-KR" sz="1000" spc="-40" dirty="0" smtClean="0">
                <a:solidFill>
                  <a:srgbClr val="7E7E7E"/>
                </a:solidFill>
                <a:latin typeface="Arial"/>
                <a:cs typeface="Arial"/>
              </a:rPr>
              <a:t>?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5,080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875" y="286556"/>
            <a:ext cx="10788248" cy="618445"/>
          </a:xfrm>
          <a:prstGeom prst="rect">
            <a:avLst/>
          </a:prstGeom>
        </p:spPr>
        <p:txBody>
          <a:bodyPr vert="horz" wrap="square" lIns="0" tIns="109544" rIns="0" bIns="0" rtlCol="0">
            <a:spAutoFit/>
          </a:bodyPr>
          <a:lstStyle/>
          <a:p>
            <a:pPr marL="24511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 smtClean="0"/>
              <a:t>귀하가 직접 관리하는 고객은 몇 명입니까</a:t>
            </a:r>
            <a:r>
              <a:rPr lang="en-US" altLang="ko-KR" dirty="0" smtClean="0"/>
              <a:t>?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11099736" y="1673048"/>
            <a:ext cx="0" cy="3807460"/>
          </a:xfrm>
          <a:custGeom>
            <a:avLst/>
            <a:gdLst/>
            <a:ahLst/>
            <a:cxnLst/>
            <a:rect l="l" t="t" r="r" b="b"/>
            <a:pathLst>
              <a:path h="3807460">
                <a:moveTo>
                  <a:pt x="0" y="0"/>
                </a:moveTo>
                <a:lnTo>
                  <a:pt x="0" y="380746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688934" y="1673048"/>
            <a:ext cx="8874125" cy="3808095"/>
            <a:chOff x="1688934" y="1673048"/>
            <a:chExt cx="8874125" cy="3808095"/>
          </a:xfrm>
        </p:grpSpPr>
        <p:sp>
          <p:nvSpPr>
            <p:cNvPr id="6" name="object 6"/>
            <p:cNvSpPr/>
            <p:nvPr/>
          </p:nvSpPr>
          <p:spPr>
            <a:xfrm>
              <a:off x="3037331" y="1673048"/>
              <a:ext cx="6719570" cy="3807460"/>
            </a:xfrm>
            <a:custGeom>
              <a:avLst/>
              <a:gdLst/>
              <a:ahLst/>
              <a:cxnLst/>
              <a:rect l="l" t="t" r="r" b="b"/>
              <a:pathLst>
                <a:path w="6719570" h="3807460">
                  <a:moveTo>
                    <a:pt x="0" y="3546651"/>
                  </a:moveTo>
                  <a:lnTo>
                    <a:pt x="0" y="3807460"/>
                  </a:lnTo>
                </a:path>
                <a:path w="6719570" h="3807460">
                  <a:moveTo>
                    <a:pt x="0" y="2784651"/>
                  </a:moveTo>
                  <a:lnTo>
                    <a:pt x="0" y="3307370"/>
                  </a:lnTo>
                </a:path>
                <a:path w="6719570" h="3807460">
                  <a:moveTo>
                    <a:pt x="0" y="2022651"/>
                  </a:moveTo>
                  <a:lnTo>
                    <a:pt x="0" y="2545383"/>
                  </a:lnTo>
                </a:path>
                <a:path w="6719570" h="3807460">
                  <a:moveTo>
                    <a:pt x="0" y="1262175"/>
                  </a:moveTo>
                  <a:lnTo>
                    <a:pt x="0" y="1784907"/>
                  </a:lnTo>
                </a:path>
                <a:path w="6719570" h="3807460">
                  <a:moveTo>
                    <a:pt x="0" y="500175"/>
                  </a:moveTo>
                  <a:lnTo>
                    <a:pt x="0" y="1022907"/>
                  </a:lnTo>
                </a:path>
                <a:path w="6719570" h="3807460">
                  <a:moveTo>
                    <a:pt x="0" y="0"/>
                  </a:moveTo>
                  <a:lnTo>
                    <a:pt x="0" y="260907"/>
                  </a:lnTo>
                </a:path>
                <a:path w="6719570" h="3807460">
                  <a:moveTo>
                    <a:pt x="1344168" y="500175"/>
                  </a:moveTo>
                  <a:lnTo>
                    <a:pt x="1344168" y="1022907"/>
                  </a:lnTo>
                </a:path>
                <a:path w="6719570" h="3807460">
                  <a:moveTo>
                    <a:pt x="1344168" y="0"/>
                  </a:moveTo>
                  <a:lnTo>
                    <a:pt x="1344168" y="260907"/>
                  </a:lnTo>
                </a:path>
                <a:path w="6719570" h="3807460">
                  <a:moveTo>
                    <a:pt x="1344168" y="1262175"/>
                  </a:moveTo>
                  <a:lnTo>
                    <a:pt x="1344168" y="1784907"/>
                  </a:lnTo>
                </a:path>
                <a:path w="6719570" h="3807460">
                  <a:moveTo>
                    <a:pt x="1344168" y="2022651"/>
                  </a:moveTo>
                  <a:lnTo>
                    <a:pt x="1344168" y="2545383"/>
                  </a:lnTo>
                </a:path>
                <a:path w="6719570" h="3807460">
                  <a:moveTo>
                    <a:pt x="1344168" y="2784651"/>
                  </a:moveTo>
                  <a:lnTo>
                    <a:pt x="1344168" y="3307370"/>
                  </a:lnTo>
                </a:path>
                <a:path w="6719570" h="3807460">
                  <a:moveTo>
                    <a:pt x="1344168" y="3546651"/>
                  </a:moveTo>
                  <a:lnTo>
                    <a:pt x="1344168" y="3807460"/>
                  </a:lnTo>
                </a:path>
                <a:path w="6719570" h="3807460">
                  <a:moveTo>
                    <a:pt x="2686812" y="500175"/>
                  </a:moveTo>
                  <a:lnTo>
                    <a:pt x="2686812" y="1022907"/>
                  </a:lnTo>
                </a:path>
                <a:path w="6719570" h="3807460">
                  <a:moveTo>
                    <a:pt x="2686812" y="0"/>
                  </a:moveTo>
                  <a:lnTo>
                    <a:pt x="2686812" y="260907"/>
                  </a:lnTo>
                </a:path>
                <a:path w="6719570" h="3807460">
                  <a:moveTo>
                    <a:pt x="2686812" y="1262175"/>
                  </a:moveTo>
                  <a:lnTo>
                    <a:pt x="2686812" y="3307370"/>
                  </a:lnTo>
                </a:path>
                <a:path w="6719570" h="3807460">
                  <a:moveTo>
                    <a:pt x="2686812" y="3546651"/>
                  </a:moveTo>
                  <a:lnTo>
                    <a:pt x="2686812" y="3807460"/>
                  </a:lnTo>
                </a:path>
                <a:path w="6719570" h="3807460">
                  <a:moveTo>
                    <a:pt x="4030979" y="500175"/>
                  </a:moveTo>
                  <a:lnTo>
                    <a:pt x="4030979" y="1022907"/>
                  </a:lnTo>
                </a:path>
                <a:path w="6719570" h="3807460">
                  <a:moveTo>
                    <a:pt x="4030979" y="0"/>
                  </a:moveTo>
                  <a:lnTo>
                    <a:pt x="4030979" y="260907"/>
                  </a:lnTo>
                </a:path>
                <a:path w="6719570" h="3807460">
                  <a:moveTo>
                    <a:pt x="4030979" y="1262175"/>
                  </a:moveTo>
                  <a:lnTo>
                    <a:pt x="4030979" y="3807460"/>
                  </a:lnTo>
                </a:path>
                <a:path w="6719570" h="3807460">
                  <a:moveTo>
                    <a:pt x="5375148" y="1262175"/>
                  </a:moveTo>
                  <a:lnTo>
                    <a:pt x="5375148" y="3807460"/>
                  </a:lnTo>
                </a:path>
                <a:path w="6719570" h="3807460">
                  <a:moveTo>
                    <a:pt x="5375148" y="0"/>
                  </a:moveTo>
                  <a:lnTo>
                    <a:pt x="5375148" y="1022907"/>
                  </a:lnTo>
                </a:path>
                <a:path w="6719570" h="3807460">
                  <a:moveTo>
                    <a:pt x="6719316" y="1262175"/>
                  </a:moveTo>
                  <a:lnTo>
                    <a:pt x="6719316" y="3807460"/>
                  </a:lnTo>
                </a:path>
                <a:path w="6719570" h="3807460">
                  <a:moveTo>
                    <a:pt x="6719316" y="0"/>
                  </a:moveTo>
                  <a:lnTo>
                    <a:pt x="6719316" y="10229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3697" y="1933968"/>
              <a:ext cx="8869680" cy="3286125"/>
            </a:xfrm>
            <a:custGeom>
              <a:avLst/>
              <a:gdLst/>
              <a:ahLst/>
              <a:cxnLst/>
              <a:rect l="l" t="t" r="r" b="b"/>
              <a:pathLst>
                <a:path w="8869680" h="3286125">
                  <a:moveTo>
                    <a:pt x="4030446" y="2284463"/>
                  </a:moveTo>
                  <a:lnTo>
                    <a:pt x="0" y="2284463"/>
                  </a:lnTo>
                  <a:lnTo>
                    <a:pt x="0" y="2523731"/>
                  </a:lnTo>
                  <a:lnTo>
                    <a:pt x="4030446" y="2523731"/>
                  </a:lnTo>
                  <a:lnTo>
                    <a:pt x="4030446" y="2284463"/>
                  </a:lnTo>
                  <a:close/>
                </a:path>
                <a:path w="8869680" h="3286125">
                  <a:moveTo>
                    <a:pt x="4030446" y="1523987"/>
                  </a:moveTo>
                  <a:lnTo>
                    <a:pt x="0" y="1523987"/>
                  </a:lnTo>
                  <a:lnTo>
                    <a:pt x="0" y="1761731"/>
                  </a:lnTo>
                  <a:lnTo>
                    <a:pt x="4030446" y="1761731"/>
                  </a:lnTo>
                  <a:lnTo>
                    <a:pt x="4030446" y="1523987"/>
                  </a:lnTo>
                  <a:close/>
                </a:path>
                <a:path w="8869680" h="3286125">
                  <a:moveTo>
                    <a:pt x="4568418" y="3046450"/>
                  </a:moveTo>
                  <a:lnTo>
                    <a:pt x="0" y="3046450"/>
                  </a:lnTo>
                  <a:lnTo>
                    <a:pt x="0" y="3285731"/>
                  </a:lnTo>
                  <a:lnTo>
                    <a:pt x="4568418" y="3285731"/>
                  </a:lnTo>
                  <a:lnTo>
                    <a:pt x="4568418" y="3046450"/>
                  </a:lnTo>
                  <a:close/>
                </a:path>
                <a:path w="8869680" h="3286125">
                  <a:moveTo>
                    <a:pt x="5644362" y="0"/>
                  </a:moveTo>
                  <a:lnTo>
                    <a:pt x="0" y="0"/>
                  </a:lnTo>
                  <a:lnTo>
                    <a:pt x="0" y="239255"/>
                  </a:lnTo>
                  <a:lnTo>
                    <a:pt x="5644362" y="239255"/>
                  </a:lnTo>
                  <a:lnTo>
                    <a:pt x="5644362" y="0"/>
                  </a:lnTo>
                  <a:close/>
                </a:path>
                <a:path w="8869680" h="3286125">
                  <a:moveTo>
                    <a:pt x="8869134" y="762000"/>
                  </a:moveTo>
                  <a:lnTo>
                    <a:pt x="0" y="762000"/>
                  </a:lnTo>
                  <a:lnTo>
                    <a:pt x="0" y="1001255"/>
                  </a:lnTo>
                  <a:lnTo>
                    <a:pt x="8869134" y="1001255"/>
                  </a:lnTo>
                  <a:lnTo>
                    <a:pt x="8869134" y="76200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3697" y="1673048"/>
              <a:ext cx="0" cy="3808095"/>
            </a:xfrm>
            <a:custGeom>
              <a:avLst/>
              <a:gdLst/>
              <a:ahLst/>
              <a:cxnLst/>
              <a:rect l="l" t="t" r="r" b="b"/>
              <a:pathLst>
                <a:path h="3808095">
                  <a:moveTo>
                    <a:pt x="0" y="0"/>
                  </a:moveTo>
                  <a:lnTo>
                    <a:pt x="0" y="38074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99042" y="1944574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21%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10623979" y="270611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33%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6651" y="346766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6651" y="4229203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4165" y="4990745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17%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8415" y="1446385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2126" y="1446385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54062" y="144638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97772" y="144638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41483" y="144638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5194" y="144638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28905" y="144638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72615" y="1446385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1606" y="1936493"/>
            <a:ext cx="415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2595" y="2698036"/>
            <a:ext cx="581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51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8013" y="3459579"/>
            <a:ext cx="668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101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200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8013" y="4221121"/>
            <a:ext cx="668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201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07936" y="4982664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501+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537" y="680187"/>
            <a:ext cx="230926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3600" b="1" dirty="0" smtClean="0">
                <a:solidFill>
                  <a:srgbClr val="FFFFFF"/>
                </a:solidFill>
                <a:latin typeface="Arial"/>
                <a:cs typeface="Arial"/>
              </a:rPr>
              <a:t>글로벌 설문조사 개요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907824" y="-119552"/>
            <a:ext cx="7376159" cy="7127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l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endParaRPr lang="en-US" sz="1800" dirty="0" smtClean="0">
              <a:latin typeface="Arial"/>
              <a:cs typeface="Arial"/>
            </a:endParaRPr>
          </a:p>
          <a:p>
            <a:pPr marL="355600" marR="5080" indent="-342900" algn="l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r>
              <a:rPr lang="ko-KR" altLang="en-US" sz="1800" dirty="0" smtClean="0">
                <a:latin typeface="Arial"/>
                <a:cs typeface="Arial"/>
              </a:rPr>
              <a:t>국제</a:t>
            </a:r>
            <a:r>
              <a:rPr lang="en-US" altLang="ko-KR" sz="1800" dirty="0" smtClean="0">
                <a:latin typeface="Arial"/>
                <a:cs typeface="Arial"/>
              </a:rPr>
              <a:t>FPSB</a:t>
            </a:r>
            <a:r>
              <a:rPr lang="ko-KR" altLang="en-US" dirty="0" smtClean="0">
                <a:latin typeface="Arial"/>
                <a:cs typeface="Arial"/>
              </a:rPr>
              <a:t>는 </a:t>
            </a:r>
            <a:r>
              <a:rPr lang="ko-KR" altLang="en-US" sz="1800" dirty="0" smtClean="0">
                <a:latin typeface="Arial"/>
                <a:cs typeface="Arial"/>
              </a:rPr>
              <a:t>글로벌 네트워크와 함께 재무설계 분야에서 인공지능</a:t>
            </a:r>
            <a:r>
              <a:rPr lang="en-US" altLang="ko-KR" sz="1800" dirty="0" smtClean="0">
                <a:latin typeface="Arial"/>
                <a:cs typeface="Arial"/>
              </a:rPr>
              <a:t>(AI)</a:t>
            </a:r>
            <a:r>
              <a:rPr lang="ko-KR" altLang="en-US" sz="1800" dirty="0" smtClean="0">
                <a:latin typeface="Arial"/>
                <a:cs typeface="Arial"/>
              </a:rPr>
              <a:t>의 활용 현황과 영향력을 살펴보기 위해 이번 글로벌 설문조사를 실시했다</a:t>
            </a:r>
            <a:r>
              <a:rPr lang="en-US" altLang="ko-KR" sz="1800" dirty="0" smtClean="0">
                <a:latin typeface="Arial"/>
                <a:cs typeface="Arial"/>
              </a:rPr>
              <a:t>.</a:t>
            </a:r>
          </a:p>
          <a:p>
            <a:pPr marL="355600" marR="5080" indent="-342900" algn="l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endParaRPr lang="en-US" altLang="ko-KR" dirty="0">
              <a:latin typeface="Arial"/>
              <a:cs typeface="Arial"/>
            </a:endParaRPr>
          </a:p>
          <a:p>
            <a:pPr marL="355600" marR="5080" indent="-342900" algn="l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r>
              <a:rPr lang="ko-KR" altLang="en-US" dirty="0" smtClean="0">
                <a:latin typeface="Arial"/>
                <a:cs typeface="Arial"/>
              </a:rPr>
              <a:t>이번</a:t>
            </a:r>
            <a:r>
              <a:rPr lang="ko-KR" altLang="en-US" sz="1800" dirty="0" smtClean="0">
                <a:latin typeface="Arial"/>
                <a:cs typeface="Arial"/>
              </a:rPr>
              <a:t> 조사는 글로벌 금융서비스 산업 내 </a:t>
            </a:r>
            <a:r>
              <a:rPr lang="en-US" altLang="ko-KR" sz="1800" dirty="0" smtClean="0">
                <a:latin typeface="Arial"/>
                <a:cs typeface="Arial"/>
              </a:rPr>
              <a:t>AI </a:t>
            </a:r>
            <a:r>
              <a:rPr lang="ko-KR" altLang="en-US" sz="1800" dirty="0" smtClean="0">
                <a:latin typeface="Arial"/>
                <a:cs typeface="Arial"/>
              </a:rPr>
              <a:t>활용과 역할을 평가하려는 국제증권감독기구</a:t>
            </a:r>
            <a:r>
              <a:rPr lang="en-US" altLang="ko-KR" sz="1800" dirty="0" smtClean="0">
                <a:latin typeface="Arial"/>
                <a:cs typeface="Arial"/>
              </a:rPr>
              <a:t>(IOSCO)</a:t>
            </a:r>
            <a:r>
              <a:rPr lang="ko-KR" altLang="en-US" sz="1800" dirty="0" smtClean="0">
                <a:latin typeface="Arial"/>
                <a:cs typeface="Arial"/>
              </a:rPr>
              <a:t>의 이니셔티브와 맥락을 같이 한다</a:t>
            </a:r>
            <a:r>
              <a:rPr lang="en-US" altLang="ko-KR" sz="1800" dirty="0" smtClean="0">
                <a:latin typeface="Arial"/>
                <a:cs typeface="Arial"/>
              </a:rPr>
              <a:t>.</a:t>
            </a:r>
          </a:p>
          <a:p>
            <a:pPr marL="355600" marR="5080" indent="-342900" algn="l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endParaRPr lang="en-US" altLang="ko-KR" dirty="0">
              <a:latin typeface="Arial"/>
              <a:cs typeface="Arial"/>
            </a:endParaRPr>
          </a:p>
          <a:p>
            <a:pPr marL="355600" marR="5080" indent="-342900" algn="l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r>
              <a:rPr lang="en-US" altLang="ko-KR" sz="1800" dirty="0" smtClean="0">
                <a:latin typeface="Arial"/>
                <a:cs typeface="Arial"/>
              </a:rPr>
              <a:t>2024</a:t>
            </a:r>
            <a:r>
              <a:rPr lang="ko-KR" altLang="en-US" sz="1800" dirty="0" smtClean="0">
                <a:latin typeface="Arial"/>
                <a:cs typeface="Arial"/>
              </a:rPr>
              <a:t>년 </a:t>
            </a:r>
            <a:r>
              <a:rPr lang="en-US" altLang="ko-KR" sz="1800" dirty="0" smtClean="0">
                <a:latin typeface="Arial"/>
                <a:cs typeface="Arial"/>
              </a:rPr>
              <a:t>11</a:t>
            </a:r>
            <a:r>
              <a:rPr lang="ko-KR" altLang="en-US" sz="1800" dirty="0" smtClean="0">
                <a:latin typeface="Arial"/>
                <a:cs typeface="Arial"/>
              </a:rPr>
              <a:t>월부터 </a:t>
            </a:r>
            <a:r>
              <a:rPr lang="en-US" altLang="ko-KR" sz="1800" dirty="0" smtClean="0">
                <a:latin typeface="Arial"/>
                <a:cs typeface="Arial"/>
              </a:rPr>
              <a:t>12</a:t>
            </a:r>
            <a:r>
              <a:rPr lang="ko-KR" altLang="en-US" sz="1800" dirty="0" smtClean="0">
                <a:latin typeface="Arial"/>
                <a:cs typeface="Arial"/>
              </a:rPr>
              <a:t>월까지 전 세계 </a:t>
            </a:r>
            <a:r>
              <a:rPr lang="en-US" altLang="ko-KR" sz="1800" dirty="0" smtClean="0">
                <a:latin typeface="Arial"/>
                <a:cs typeface="Arial"/>
              </a:rPr>
              <a:t>6,206</a:t>
            </a:r>
            <a:r>
              <a:rPr lang="ko-KR" altLang="en-US" sz="1800" dirty="0" smtClean="0">
                <a:latin typeface="Arial"/>
                <a:cs typeface="Arial"/>
              </a:rPr>
              <a:t>명의 재무설계사를 대상으로 온라인 설문조사를 진행했다</a:t>
            </a:r>
            <a:r>
              <a:rPr lang="en-US" altLang="ko-KR" sz="1800" dirty="0" smtClean="0">
                <a:latin typeface="Arial"/>
                <a:cs typeface="Arial"/>
              </a:rPr>
              <a:t>.</a:t>
            </a:r>
          </a:p>
          <a:p>
            <a:pPr marL="355600" marR="5080" indent="-342900" algn="l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endParaRPr lang="en-US" altLang="ko-KR" dirty="0" smtClean="0">
              <a:latin typeface="Arial"/>
              <a:cs typeface="Arial"/>
            </a:endParaRPr>
          </a:p>
          <a:p>
            <a:pPr marL="355600" marR="5080" indent="-342900" algn="l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r>
              <a:rPr lang="ko-KR" altLang="ko-KR" sz="1800" dirty="0"/>
              <a:t>전 세계 </a:t>
            </a:r>
            <a:r>
              <a:rPr lang="en-US" altLang="ko-KR" sz="1800" dirty="0"/>
              <a:t>24</a:t>
            </a:r>
            <a:r>
              <a:rPr lang="ko-KR" altLang="ko-KR" sz="1800" dirty="0"/>
              <a:t>개 </a:t>
            </a:r>
            <a:r>
              <a:rPr lang="ko-KR" altLang="ko-KR" sz="1800" dirty="0" err="1"/>
              <a:t>제휴국의</a:t>
            </a:r>
            <a:r>
              <a:rPr lang="ko-KR" altLang="ko-KR" sz="1800" dirty="0"/>
              <a:t> </a:t>
            </a:r>
            <a:r>
              <a:rPr lang="en-US" altLang="ko-KR" sz="1800" dirty="0"/>
              <a:t>CFP </a:t>
            </a:r>
            <a:r>
              <a:rPr lang="ko-KR" altLang="ko-KR" sz="1800" dirty="0" err="1"/>
              <a:t>자격인증자</a:t>
            </a:r>
            <a:r>
              <a:rPr lang="ko-KR" altLang="ko-KR" sz="1800" dirty="0"/>
              <a:t> 및 기타 금융업계 </a:t>
            </a:r>
            <a:r>
              <a:rPr lang="ko-KR" altLang="ko-KR" sz="1800" dirty="0" smtClean="0"/>
              <a:t>종사자</a:t>
            </a:r>
            <a:r>
              <a:rPr lang="ko-KR" altLang="en-US" sz="1800" dirty="0" smtClean="0"/>
              <a:t>가 참여했으며</a:t>
            </a:r>
            <a:r>
              <a:rPr lang="en-US" altLang="ko-KR" sz="1800" dirty="0" smtClean="0"/>
              <a:t>, </a:t>
            </a:r>
            <a:r>
              <a:rPr lang="ko-KR" altLang="ko-KR" sz="1800" dirty="0"/>
              <a:t>참여 </a:t>
            </a:r>
            <a:r>
              <a:rPr lang="ko-KR" altLang="ko-KR" sz="1800" dirty="0" err="1"/>
              <a:t>제휴국은</a:t>
            </a:r>
            <a:r>
              <a:rPr lang="ko-KR" altLang="ko-KR" sz="1800" dirty="0"/>
              <a:t> 다음과 같다</a:t>
            </a:r>
            <a:r>
              <a:rPr lang="en-US" altLang="ko-KR" sz="1800" dirty="0"/>
              <a:t>: </a:t>
            </a:r>
            <a:r>
              <a:rPr lang="ko-KR" altLang="ko-KR" sz="1800" dirty="0"/>
              <a:t>호주</a:t>
            </a:r>
            <a:r>
              <a:rPr lang="en-US" altLang="ko-KR" sz="1800" dirty="0"/>
              <a:t>, </a:t>
            </a:r>
            <a:r>
              <a:rPr lang="ko-KR" altLang="ko-KR" sz="1800" dirty="0"/>
              <a:t>오스트리아</a:t>
            </a:r>
            <a:r>
              <a:rPr lang="en-US" altLang="ko-KR" sz="1800" dirty="0"/>
              <a:t>, </a:t>
            </a:r>
            <a:r>
              <a:rPr lang="ko-KR" altLang="ko-KR" sz="1800" dirty="0"/>
              <a:t>브라질</a:t>
            </a:r>
            <a:r>
              <a:rPr lang="en-US" altLang="ko-KR" sz="1800" dirty="0"/>
              <a:t>, </a:t>
            </a:r>
            <a:r>
              <a:rPr lang="ko-KR" altLang="ko-KR" sz="1800" dirty="0"/>
              <a:t>캐나다</a:t>
            </a:r>
            <a:r>
              <a:rPr lang="en-US" altLang="ko-KR" sz="1800" dirty="0"/>
              <a:t>, </a:t>
            </a:r>
            <a:r>
              <a:rPr lang="ko-KR" altLang="ko-KR" sz="1800" dirty="0"/>
              <a:t>중국</a:t>
            </a:r>
            <a:r>
              <a:rPr lang="en-US" altLang="ko-KR" sz="1800" dirty="0"/>
              <a:t>, </a:t>
            </a:r>
            <a:r>
              <a:rPr lang="ko-KR" altLang="ko-KR" sz="1800" dirty="0"/>
              <a:t>대만</a:t>
            </a:r>
            <a:r>
              <a:rPr lang="en-US" altLang="ko-KR" sz="1800" dirty="0"/>
              <a:t>, </a:t>
            </a:r>
            <a:r>
              <a:rPr lang="ko-KR" altLang="ko-KR" sz="1800" dirty="0"/>
              <a:t>프랑스</a:t>
            </a:r>
            <a:r>
              <a:rPr lang="en-US" altLang="ko-KR" sz="1800" dirty="0"/>
              <a:t>, </a:t>
            </a:r>
            <a:r>
              <a:rPr lang="ko-KR" altLang="ko-KR" sz="1800" dirty="0"/>
              <a:t>독일</a:t>
            </a:r>
            <a:r>
              <a:rPr lang="en-US" altLang="ko-KR" sz="1800" dirty="0"/>
              <a:t>, </a:t>
            </a:r>
            <a:r>
              <a:rPr lang="ko-KR" altLang="ko-KR" sz="1800" dirty="0"/>
              <a:t>홍콩</a:t>
            </a:r>
            <a:r>
              <a:rPr lang="en-US" altLang="ko-KR" sz="1800" dirty="0"/>
              <a:t>, </a:t>
            </a:r>
            <a:r>
              <a:rPr lang="ko-KR" altLang="ko-KR" sz="1800" dirty="0"/>
              <a:t>인도</a:t>
            </a:r>
            <a:r>
              <a:rPr lang="en-US" altLang="ko-KR" sz="1800" dirty="0"/>
              <a:t>, </a:t>
            </a:r>
            <a:r>
              <a:rPr lang="ko-KR" altLang="ko-KR" sz="1800" dirty="0"/>
              <a:t>인도네시아</a:t>
            </a:r>
            <a:r>
              <a:rPr lang="en-US" altLang="ko-KR" sz="1800" dirty="0"/>
              <a:t>, </a:t>
            </a:r>
            <a:r>
              <a:rPr lang="ko-KR" altLang="ko-KR" sz="1800" dirty="0"/>
              <a:t>아일랜드</a:t>
            </a:r>
            <a:r>
              <a:rPr lang="en-US" altLang="ko-KR" sz="1800" dirty="0"/>
              <a:t>, </a:t>
            </a:r>
            <a:r>
              <a:rPr lang="ko-KR" altLang="ko-KR" sz="1800" dirty="0"/>
              <a:t>이탈리아</a:t>
            </a:r>
            <a:r>
              <a:rPr lang="en-US" altLang="ko-KR" sz="1800" dirty="0"/>
              <a:t>, </a:t>
            </a:r>
            <a:r>
              <a:rPr lang="ko-KR" altLang="ko-KR" sz="1800" dirty="0"/>
              <a:t>일본</a:t>
            </a:r>
            <a:r>
              <a:rPr lang="en-US" altLang="ko-KR" sz="1800" dirty="0"/>
              <a:t>, </a:t>
            </a:r>
            <a:r>
              <a:rPr lang="ko-KR" altLang="ko-KR" sz="1800" dirty="0"/>
              <a:t>말레이시아</a:t>
            </a:r>
            <a:r>
              <a:rPr lang="en-US" altLang="ko-KR" sz="1800" dirty="0"/>
              <a:t>, </a:t>
            </a:r>
            <a:r>
              <a:rPr lang="ko-KR" altLang="ko-KR" sz="1800" dirty="0"/>
              <a:t>네덜란드</a:t>
            </a:r>
            <a:r>
              <a:rPr lang="en-US" altLang="ko-KR" sz="1800" dirty="0"/>
              <a:t>, </a:t>
            </a:r>
            <a:r>
              <a:rPr lang="ko-KR" altLang="ko-KR" sz="1800" dirty="0"/>
              <a:t>뉴질랜드</a:t>
            </a:r>
            <a:r>
              <a:rPr lang="en-US" altLang="ko-KR" sz="1800" dirty="0"/>
              <a:t>, </a:t>
            </a:r>
            <a:r>
              <a:rPr lang="ko-KR" altLang="ko-KR" sz="1800" dirty="0"/>
              <a:t>대한민국</a:t>
            </a:r>
            <a:r>
              <a:rPr lang="en-US" altLang="ko-KR" sz="1800" dirty="0"/>
              <a:t>, </a:t>
            </a:r>
            <a:r>
              <a:rPr lang="ko-KR" altLang="ko-KR" sz="1800" dirty="0"/>
              <a:t>싱가포르</a:t>
            </a:r>
            <a:r>
              <a:rPr lang="en-US" altLang="ko-KR" sz="1800" dirty="0"/>
              <a:t>, </a:t>
            </a:r>
            <a:r>
              <a:rPr lang="ko-KR" altLang="ko-KR" sz="1800" dirty="0"/>
              <a:t>남아프리카공화국</a:t>
            </a:r>
            <a:r>
              <a:rPr lang="en-US" altLang="ko-KR" sz="1800" dirty="0"/>
              <a:t>, </a:t>
            </a:r>
            <a:r>
              <a:rPr lang="ko-KR" altLang="ko-KR" sz="1800" dirty="0"/>
              <a:t>스위스</a:t>
            </a:r>
            <a:r>
              <a:rPr lang="en-US" altLang="ko-KR" sz="1800" dirty="0"/>
              <a:t>, </a:t>
            </a:r>
            <a:r>
              <a:rPr lang="ko-KR" altLang="ko-KR" sz="1800" dirty="0"/>
              <a:t>태국</a:t>
            </a:r>
            <a:r>
              <a:rPr lang="en-US" altLang="ko-KR" sz="1800" dirty="0"/>
              <a:t>, </a:t>
            </a:r>
            <a:r>
              <a:rPr lang="ko-KR" altLang="ko-KR" sz="1800" dirty="0"/>
              <a:t>영국 및 미국</a:t>
            </a:r>
            <a:r>
              <a:rPr lang="en-US" altLang="ko-KR" sz="1800" dirty="0"/>
              <a:t>.</a:t>
            </a:r>
            <a:endParaRPr lang="en-US" altLang="ko-KR" dirty="0">
              <a:latin typeface="Arial"/>
              <a:cs typeface="Arial"/>
            </a:endParaRPr>
          </a:p>
          <a:p>
            <a:pPr marL="355600" marR="5080" indent="-342900" algn="l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Char char="•"/>
              <a:tabLst>
                <a:tab pos="355600" algn="l"/>
              </a:tabLst>
            </a:pPr>
            <a:endParaRPr lang="en-US" altLang="ko-KR" sz="1800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483" y="0"/>
            <a:ext cx="11956516" cy="62369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7089" y="5195261"/>
            <a:ext cx="445452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FPSB</a:t>
            </a:r>
            <a:r>
              <a:rPr sz="1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Ltd.</a:t>
            </a:r>
            <a:r>
              <a:rPr sz="11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owns</a:t>
            </a:r>
            <a:r>
              <a:rPr sz="1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1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CFP,</a:t>
            </a:r>
            <a:r>
              <a:rPr sz="1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CERTIFIED</a:t>
            </a:r>
            <a:r>
              <a:rPr sz="11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FINANCIAL</a:t>
            </a:r>
            <a:r>
              <a:rPr sz="1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PLANNER</a:t>
            </a:r>
            <a:r>
              <a:rPr sz="11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1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585858"/>
                </a:solidFill>
                <a:latin typeface="Arial"/>
                <a:cs typeface="Arial"/>
              </a:rPr>
              <a:t>CFP</a:t>
            </a:r>
            <a:endParaRPr sz="1100">
              <a:latin typeface="Arial"/>
              <a:cs typeface="Arial"/>
            </a:endParaRPr>
          </a:p>
          <a:p>
            <a:pPr marL="12700" marR="18859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logo</a:t>
            </a:r>
            <a:r>
              <a:rPr sz="1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outside</a:t>
            </a:r>
            <a:r>
              <a:rPr sz="1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1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United</a:t>
            </a:r>
            <a:r>
              <a:rPr sz="1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States.</a:t>
            </a:r>
            <a:r>
              <a:rPr sz="11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Copyright</a:t>
            </a:r>
            <a:r>
              <a:rPr sz="1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©</a:t>
            </a:r>
            <a:r>
              <a:rPr sz="1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2025,</a:t>
            </a:r>
            <a:r>
              <a:rPr sz="1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Financial </a:t>
            </a:r>
            <a:r>
              <a:rPr sz="1100" spc="-10" dirty="0">
                <a:solidFill>
                  <a:srgbClr val="585858"/>
                </a:solidFill>
                <a:latin typeface="Arial"/>
                <a:cs typeface="Arial"/>
              </a:rPr>
              <a:t>Planning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Standards</a:t>
            </a:r>
            <a:r>
              <a:rPr sz="1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Board</a:t>
            </a:r>
            <a:r>
              <a:rPr sz="1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Ltd.</a:t>
            </a:r>
            <a:r>
              <a:rPr sz="1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sz="11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rights</a:t>
            </a:r>
            <a:r>
              <a:rPr sz="11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Arial"/>
                <a:cs typeface="Arial"/>
              </a:rPr>
              <a:t>reserved.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9553" y="3157446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585858"/>
                </a:solidFill>
              </a:rPr>
              <a:t>fpsb.org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3794" y="1"/>
            <a:ext cx="5898205" cy="6243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1733" y="1269022"/>
            <a:ext cx="3479800" cy="4476115"/>
          </a:xfrm>
          <a:custGeom>
            <a:avLst/>
            <a:gdLst/>
            <a:ahLst/>
            <a:cxnLst/>
            <a:rect l="l" t="t" r="r" b="b"/>
            <a:pathLst>
              <a:path w="3479800" h="4476115">
                <a:moveTo>
                  <a:pt x="3479317" y="0"/>
                </a:moveTo>
                <a:lnTo>
                  <a:pt x="0" y="0"/>
                </a:lnTo>
                <a:lnTo>
                  <a:pt x="0" y="4475784"/>
                </a:lnTo>
                <a:lnTo>
                  <a:pt x="3479317" y="4475784"/>
                </a:lnTo>
                <a:lnTo>
                  <a:pt x="3479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19030" y="1318799"/>
            <a:ext cx="34950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 smtClean="0">
                <a:latin typeface="Arial"/>
                <a:cs typeface="Arial"/>
              </a:rPr>
              <a:t>AI</a:t>
            </a:r>
            <a:r>
              <a:rPr lang="ko-KR" altLang="en-US" sz="1400" b="1" spc="15" dirty="0" smtClean="0">
                <a:latin typeface="Arial"/>
                <a:cs typeface="Arial"/>
              </a:rPr>
              <a:t>를 활용 중인 재무설계사 응답</a:t>
            </a:r>
            <a:r>
              <a:rPr sz="1400" b="1" spc="-10" dirty="0" smtClean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9030" y="1828395"/>
            <a:ext cx="3479165" cy="3123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351790" indent="-342265" algn="just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Font typeface="Symbol"/>
              <a:buChar char=""/>
              <a:tabLst>
                <a:tab pos="355600" algn="l"/>
              </a:tabLst>
            </a:pPr>
            <a:r>
              <a:rPr lang="ko-KR" altLang="en-US" sz="1100" b="1" dirty="0" smtClean="0">
                <a:latin typeface="Arial"/>
                <a:cs typeface="Arial"/>
              </a:rPr>
              <a:t>가장 일반적인 </a:t>
            </a:r>
            <a:r>
              <a:rPr lang="en-US" altLang="ko-KR" sz="1100" b="1" dirty="0" smtClean="0">
                <a:latin typeface="Arial"/>
                <a:cs typeface="Arial"/>
              </a:rPr>
              <a:t>AI </a:t>
            </a:r>
            <a:r>
              <a:rPr lang="ko-KR" altLang="en-US" sz="1100" b="1" dirty="0" smtClean="0">
                <a:latin typeface="Arial"/>
                <a:cs typeface="Arial"/>
              </a:rPr>
              <a:t>활용 분야</a:t>
            </a:r>
            <a:r>
              <a:rPr lang="ko-KR" altLang="en-US" sz="1100" dirty="0" smtClean="0">
                <a:latin typeface="Arial"/>
                <a:cs typeface="Arial"/>
              </a:rPr>
              <a:t>는 고객 커뮤니케이션</a:t>
            </a:r>
            <a:r>
              <a:rPr lang="en-US" altLang="ko-KR" sz="1100" dirty="0" smtClean="0">
                <a:latin typeface="Arial"/>
                <a:cs typeface="Arial"/>
              </a:rPr>
              <a:t>(41%), </a:t>
            </a:r>
            <a:r>
              <a:rPr lang="ko-KR" altLang="en-US" sz="1100" dirty="0" smtClean="0">
                <a:latin typeface="Arial"/>
                <a:cs typeface="Arial"/>
              </a:rPr>
              <a:t>고객 정보 수집</a:t>
            </a:r>
            <a:r>
              <a:rPr lang="en-US" altLang="ko-KR" sz="1100" dirty="0" smtClean="0">
                <a:latin typeface="Arial"/>
                <a:cs typeface="Arial"/>
              </a:rPr>
              <a:t>(33%) </a:t>
            </a:r>
            <a:r>
              <a:rPr lang="ko-KR" altLang="en-US" sz="1100" dirty="0" smtClean="0">
                <a:latin typeface="Arial"/>
                <a:cs typeface="Arial"/>
              </a:rPr>
              <a:t>및 위험 분석</a:t>
            </a:r>
            <a:r>
              <a:rPr lang="en-US" altLang="ko-KR" sz="1100" dirty="0" smtClean="0">
                <a:latin typeface="Arial"/>
                <a:cs typeface="Arial"/>
              </a:rPr>
              <a:t>(30%)</a:t>
            </a:r>
          </a:p>
          <a:p>
            <a:pPr marL="354330" marR="351790" indent="-342265" algn="just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Font typeface="Symbol"/>
              <a:buChar char=""/>
              <a:tabLst>
                <a:tab pos="355600" algn="l"/>
              </a:tabLst>
            </a:pPr>
            <a:r>
              <a:rPr lang="en-US" altLang="ko-KR" sz="1100" b="1" dirty="0" smtClean="0">
                <a:latin typeface="Arial"/>
                <a:cs typeface="Arial"/>
              </a:rPr>
              <a:t>3</a:t>
            </a:r>
            <a:r>
              <a:rPr lang="ko-KR" altLang="en-US" sz="1100" b="1" dirty="0" smtClean="0">
                <a:latin typeface="Arial"/>
                <a:cs typeface="Arial"/>
              </a:rPr>
              <a:t>명 중 </a:t>
            </a:r>
            <a:r>
              <a:rPr lang="en-US" altLang="ko-KR" sz="1100" b="1" dirty="0" smtClean="0">
                <a:latin typeface="Arial"/>
                <a:cs typeface="Arial"/>
              </a:rPr>
              <a:t>1</a:t>
            </a:r>
            <a:r>
              <a:rPr lang="ko-KR" altLang="en-US" sz="1100" b="1" dirty="0" smtClean="0">
                <a:latin typeface="Arial"/>
                <a:cs typeface="Arial"/>
              </a:rPr>
              <a:t>명은 마케팅 및 홍보</a:t>
            </a:r>
            <a:r>
              <a:rPr lang="en-US" altLang="ko-KR" sz="1100" b="1" dirty="0" smtClean="0">
                <a:latin typeface="Arial"/>
                <a:cs typeface="Arial"/>
              </a:rPr>
              <a:t>(35%) </a:t>
            </a:r>
            <a:r>
              <a:rPr lang="ko-KR" altLang="en-US" sz="1100" dirty="0" smtClean="0">
                <a:latin typeface="Arial"/>
                <a:cs typeface="Arial"/>
              </a:rPr>
              <a:t>및 </a:t>
            </a:r>
            <a:r>
              <a:rPr lang="ko-KR" altLang="en-US" sz="1100" dirty="0">
                <a:latin typeface="Arial"/>
                <a:cs typeface="Arial"/>
              </a:rPr>
              <a:t>신규 고객 </a:t>
            </a:r>
            <a:r>
              <a:rPr lang="ko-KR" altLang="en-US" sz="1100" dirty="0" err="1">
                <a:latin typeface="Arial"/>
                <a:cs typeface="Arial"/>
              </a:rPr>
              <a:t>온보딩</a:t>
            </a:r>
            <a:r>
              <a:rPr lang="en-US" altLang="ko-KR" sz="1100" dirty="0">
                <a:latin typeface="Arial"/>
                <a:cs typeface="Arial"/>
              </a:rPr>
              <a:t>(34%) </a:t>
            </a:r>
            <a:r>
              <a:rPr lang="ko-KR" altLang="en-US" sz="1100" dirty="0">
                <a:latin typeface="Arial"/>
                <a:cs typeface="Arial"/>
              </a:rPr>
              <a:t>등을 위해 </a:t>
            </a:r>
            <a:r>
              <a:rPr lang="en-US" altLang="ko-KR" sz="1100" dirty="0">
                <a:latin typeface="Arial"/>
                <a:cs typeface="Arial"/>
              </a:rPr>
              <a:t>AI</a:t>
            </a:r>
            <a:r>
              <a:rPr lang="ko-KR" altLang="en-US" sz="1100" dirty="0">
                <a:latin typeface="Arial"/>
                <a:cs typeface="Arial"/>
              </a:rPr>
              <a:t>를 사용</a:t>
            </a:r>
            <a:endParaRPr lang="en-US" altLang="ko-KR" sz="1100" dirty="0">
              <a:latin typeface="Arial"/>
              <a:cs typeface="Arial"/>
            </a:endParaRPr>
          </a:p>
          <a:p>
            <a:pPr marL="354330" marR="351790" indent="-342265" algn="just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Font typeface="Symbol"/>
              <a:buChar char=""/>
              <a:tabLst>
                <a:tab pos="355600" algn="l"/>
              </a:tabLst>
            </a:pPr>
            <a:r>
              <a:rPr lang="ko-KR" altLang="en-US" sz="1100" b="1" dirty="0" smtClean="0">
                <a:latin typeface="Arial"/>
                <a:cs typeface="Arial"/>
              </a:rPr>
              <a:t>업무 생산성 및 업무 흐름 최적화</a:t>
            </a:r>
            <a:r>
              <a:rPr lang="en-US" altLang="ko-KR" sz="1100" dirty="0" smtClean="0">
                <a:latin typeface="Arial"/>
                <a:cs typeface="Arial"/>
              </a:rPr>
              <a:t>(33%)</a:t>
            </a:r>
            <a:r>
              <a:rPr lang="ko-KR" altLang="en-US" sz="1100" dirty="0" smtClean="0">
                <a:latin typeface="Arial"/>
                <a:cs typeface="Arial"/>
              </a:rPr>
              <a:t>를 </a:t>
            </a:r>
            <a:r>
              <a:rPr lang="ko-KR" altLang="en-US" sz="1100" dirty="0">
                <a:latin typeface="Arial"/>
                <a:cs typeface="Arial"/>
              </a:rPr>
              <a:t>위해 </a:t>
            </a:r>
            <a:r>
              <a:rPr lang="en-US" altLang="ko-KR" sz="1100" dirty="0">
                <a:latin typeface="Arial"/>
                <a:cs typeface="Arial"/>
              </a:rPr>
              <a:t>AI</a:t>
            </a:r>
            <a:r>
              <a:rPr lang="ko-KR" altLang="en-US" sz="1100" dirty="0">
                <a:latin typeface="Arial"/>
                <a:cs typeface="Arial"/>
              </a:rPr>
              <a:t>를 활용</a:t>
            </a:r>
            <a:endParaRPr lang="en-US" sz="1100" dirty="0">
              <a:latin typeface="Arial"/>
              <a:cs typeface="Arial"/>
            </a:endParaRPr>
          </a:p>
          <a:p>
            <a:pPr marL="354330" marR="351790" indent="-342265" algn="just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Font typeface="Symbol"/>
              <a:buChar char=""/>
              <a:tabLst>
                <a:tab pos="355600" algn="l"/>
              </a:tabLst>
            </a:pPr>
            <a:r>
              <a:rPr lang="en-US" sz="1100" spc="-10" dirty="0" smtClean="0">
                <a:latin typeface="Arial"/>
                <a:cs typeface="Arial"/>
              </a:rPr>
              <a:t>AI </a:t>
            </a:r>
            <a:r>
              <a:rPr lang="ko-KR" altLang="en-US" sz="1100" spc="-10" dirty="0" smtClean="0">
                <a:latin typeface="Arial"/>
                <a:cs typeface="Arial"/>
              </a:rPr>
              <a:t>도입 방식 중 </a:t>
            </a:r>
            <a:r>
              <a:rPr lang="ko-KR" altLang="en-US" sz="1100" dirty="0">
                <a:latin typeface="Arial"/>
                <a:cs typeface="Arial"/>
              </a:rPr>
              <a:t>가장 선호되는 방식은 </a:t>
            </a:r>
            <a:r>
              <a:rPr lang="ko-KR" altLang="en-US" sz="1100" b="1" dirty="0">
                <a:latin typeface="Arial"/>
                <a:cs typeface="Arial"/>
              </a:rPr>
              <a:t>외부 </a:t>
            </a:r>
            <a:r>
              <a:rPr lang="ko-KR" altLang="en-US" sz="1100" b="1" dirty="0" smtClean="0">
                <a:latin typeface="Arial"/>
                <a:cs typeface="Arial"/>
              </a:rPr>
              <a:t>공급업체 </a:t>
            </a:r>
            <a:r>
              <a:rPr lang="ko-KR" altLang="en-US" sz="1100" b="1" dirty="0">
                <a:latin typeface="Arial"/>
                <a:cs typeface="Arial"/>
              </a:rPr>
              <a:t>솔루션</a:t>
            </a:r>
            <a:r>
              <a:rPr lang="ko-KR" altLang="en-US" sz="1100" dirty="0">
                <a:latin typeface="Arial"/>
                <a:cs typeface="Arial"/>
              </a:rPr>
              <a:t> </a:t>
            </a:r>
            <a:r>
              <a:rPr lang="ko-KR" altLang="en-US" sz="1100" b="1" dirty="0">
                <a:latin typeface="Arial"/>
                <a:cs typeface="Arial"/>
              </a:rPr>
              <a:t>활용</a:t>
            </a:r>
            <a:r>
              <a:rPr lang="en-US" altLang="ko-KR" sz="1100" dirty="0">
                <a:latin typeface="Arial"/>
                <a:cs typeface="Arial"/>
              </a:rPr>
              <a:t>(38%)</a:t>
            </a:r>
          </a:p>
          <a:p>
            <a:pPr marL="354330" marR="351790" indent="-342265" algn="just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Font typeface="Symbol"/>
              <a:buChar char=""/>
              <a:tabLst>
                <a:tab pos="355600" algn="l"/>
              </a:tabLst>
            </a:pPr>
            <a:r>
              <a:rPr lang="en-US" sz="1100" spc="-10" dirty="0" smtClean="0">
                <a:latin typeface="Arial"/>
                <a:cs typeface="Arial"/>
              </a:rPr>
              <a:t>AI </a:t>
            </a:r>
            <a:r>
              <a:rPr lang="ko-KR" altLang="en-US" sz="1100" spc="-10" dirty="0" smtClean="0">
                <a:latin typeface="Arial"/>
                <a:cs typeface="Arial"/>
              </a:rPr>
              <a:t>도입의 주요 요인은 </a:t>
            </a:r>
            <a:r>
              <a:rPr lang="ko-KR" altLang="en-US" sz="1100" dirty="0">
                <a:latin typeface="Arial"/>
                <a:cs typeface="Arial"/>
              </a:rPr>
              <a:t>업계나 고객의 수요가 아닌</a:t>
            </a:r>
            <a:r>
              <a:rPr lang="en-US" altLang="ko-KR" sz="1100" dirty="0">
                <a:latin typeface="Arial"/>
                <a:cs typeface="Arial"/>
              </a:rPr>
              <a:t>, </a:t>
            </a:r>
            <a:r>
              <a:rPr lang="ko-KR" altLang="en-US" sz="1100" b="1" dirty="0">
                <a:latin typeface="Arial"/>
                <a:cs typeface="Arial"/>
              </a:rPr>
              <a:t>내부적인 비즈니스 필요</a:t>
            </a:r>
            <a:r>
              <a:rPr lang="en-US" altLang="ko-KR" sz="1100" dirty="0">
                <a:latin typeface="Arial"/>
                <a:cs typeface="Arial"/>
              </a:rPr>
              <a:t>(61%)</a:t>
            </a:r>
            <a:endParaRPr lang="en-US" sz="1100" dirty="0">
              <a:latin typeface="Arial"/>
              <a:cs typeface="Arial"/>
            </a:endParaRPr>
          </a:p>
          <a:p>
            <a:pPr marL="354330" marR="351790" indent="-342265" algn="just">
              <a:lnSpc>
                <a:spcPct val="150000"/>
              </a:lnSpc>
              <a:spcBef>
                <a:spcPts val="100"/>
              </a:spcBef>
              <a:buClr>
                <a:srgbClr val="004890"/>
              </a:buClr>
              <a:buFont typeface="Symbol"/>
              <a:buChar char=""/>
              <a:tabLst>
                <a:tab pos="355600" algn="l"/>
              </a:tabLst>
            </a:pPr>
            <a:endParaRPr lang="en-US"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220" y="1627847"/>
            <a:ext cx="6711950" cy="4113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ko-KR" altLang="en-US" sz="1200" b="1" dirty="0" smtClean="0">
                <a:latin typeface="Arial"/>
                <a:cs typeface="Arial"/>
              </a:rPr>
              <a:t>전 세계 </a:t>
            </a:r>
            <a:r>
              <a:rPr lang="en-US" altLang="ko-KR" sz="1200" b="1" dirty="0" smtClean="0">
                <a:latin typeface="Arial"/>
                <a:cs typeface="Arial"/>
              </a:rPr>
              <a:t>6,200</a:t>
            </a:r>
            <a:r>
              <a:rPr lang="ko-KR" altLang="en-US" sz="1200" b="1" dirty="0" smtClean="0">
                <a:latin typeface="Arial"/>
                <a:cs typeface="Arial"/>
              </a:rPr>
              <a:t>여 명의 재무설계사를 대상으로 진행한 설문조사에 따르면</a:t>
            </a:r>
            <a:r>
              <a:rPr lang="en-US" altLang="ko-KR" sz="1200" b="1" dirty="0" smtClean="0">
                <a:latin typeface="Arial"/>
                <a:cs typeface="Arial"/>
              </a:rPr>
              <a:t>, </a:t>
            </a:r>
            <a:r>
              <a:rPr lang="ko-KR" altLang="en-US" sz="1200" b="1" dirty="0" smtClean="0">
                <a:latin typeface="Arial"/>
                <a:cs typeface="Arial"/>
              </a:rPr>
              <a:t>응답자의 약 </a:t>
            </a:r>
            <a:r>
              <a:rPr lang="en-US" altLang="ko-KR" sz="1200" b="1" dirty="0" smtClean="0">
                <a:latin typeface="Arial"/>
                <a:cs typeface="Arial"/>
              </a:rPr>
              <a:t>3</a:t>
            </a:r>
            <a:r>
              <a:rPr lang="ko-KR" altLang="en-US" sz="1200" b="1" dirty="0" smtClean="0">
                <a:latin typeface="Arial"/>
                <a:cs typeface="Arial"/>
              </a:rPr>
              <a:t>명 중 </a:t>
            </a:r>
            <a:r>
              <a:rPr lang="en-US" altLang="ko-KR" sz="1200" b="1" dirty="0" smtClean="0">
                <a:latin typeface="Arial"/>
                <a:cs typeface="Arial"/>
              </a:rPr>
              <a:t>2</a:t>
            </a:r>
            <a:r>
              <a:rPr lang="ko-KR" altLang="en-US" sz="1200" b="1" dirty="0" smtClean="0">
                <a:latin typeface="Arial"/>
                <a:cs typeface="Arial"/>
              </a:rPr>
              <a:t>명</a:t>
            </a:r>
            <a:r>
              <a:rPr lang="en-US" altLang="ko-KR" sz="1200" b="1" dirty="0" smtClean="0">
                <a:latin typeface="Arial"/>
                <a:cs typeface="Arial"/>
              </a:rPr>
              <a:t>(64%)</a:t>
            </a:r>
            <a:r>
              <a:rPr lang="ko-KR" altLang="en-US" sz="1200" b="1" dirty="0" smtClean="0">
                <a:latin typeface="Arial"/>
                <a:cs typeface="Arial"/>
              </a:rPr>
              <a:t>은 자신이 속한 회사가 </a:t>
            </a:r>
            <a:r>
              <a:rPr lang="en-US" altLang="ko-KR" sz="1200" b="1" dirty="0" smtClean="0">
                <a:latin typeface="Arial"/>
                <a:cs typeface="Arial"/>
              </a:rPr>
              <a:t>AI</a:t>
            </a:r>
            <a:r>
              <a:rPr lang="ko-KR" altLang="en-US" sz="1200" b="1" dirty="0" smtClean="0">
                <a:latin typeface="Arial"/>
                <a:cs typeface="Arial"/>
              </a:rPr>
              <a:t>를 활용하고 있거나 도입할 예정이라고 답했다</a:t>
            </a:r>
            <a:r>
              <a:rPr lang="en-US" altLang="ko-KR" sz="1200" b="1" dirty="0" smtClean="0">
                <a:latin typeface="Arial"/>
                <a:cs typeface="Arial"/>
              </a:rPr>
              <a:t>.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en-US" altLang="ko-KR" sz="300" b="1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ko-KR" altLang="en-US" sz="1200" dirty="0" smtClean="0">
                <a:latin typeface="Arial"/>
                <a:cs typeface="Arial"/>
              </a:rPr>
              <a:t>재무설계사 </a:t>
            </a:r>
            <a:r>
              <a:rPr lang="en-US" altLang="ko-KR" sz="1200" dirty="0" smtClean="0">
                <a:latin typeface="Arial"/>
                <a:cs typeface="Arial"/>
              </a:rPr>
              <a:t>4</a:t>
            </a:r>
            <a:r>
              <a:rPr lang="ko-KR" altLang="en-US" sz="1200" dirty="0" smtClean="0">
                <a:latin typeface="Arial"/>
                <a:cs typeface="Arial"/>
              </a:rPr>
              <a:t>명 중 </a:t>
            </a:r>
            <a:r>
              <a:rPr lang="en-US" altLang="ko-KR" sz="1200" dirty="0" smtClean="0">
                <a:latin typeface="Arial"/>
                <a:cs typeface="Arial"/>
              </a:rPr>
              <a:t>3</a:t>
            </a:r>
            <a:r>
              <a:rPr lang="ko-KR" altLang="en-US" sz="1200" dirty="0" smtClean="0">
                <a:latin typeface="Arial"/>
                <a:cs typeface="Arial"/>
              </a:rPr>
              <a:t>명</a:t>
            </a:r>
            <a:r>
              <a:rPr lang="en-US" altLang="ko-KR" sz="1200" dirty="0" smtClean="0">
                <a:latin typeface="Arial"/>
                <a:cs typeface="Arial"/>
              </a:rPr>
              <a:t> </a:t>
            </a:r>
            <a:r>
              <a:rPr lang="ko-KR" altLang="en-US" sz="1200" dirty="0" smtClean="0">
                <a:latin typeface="Arial"/>
                <a:cs typeface="Arial"/>
              </a:rPr>
              <a:t>이상</a:t>
            </a:r>
            <a:r>
              <a:rPr lang="en-US" altLang="ko-KR" sz="1200" dirty="0" smtClean="0">
                <a:latin typeface="Arial"/>
                <a:cs typeface="Arial"/>
              </a:rPr>
              <a:t>(78%)</a:t>
            </a:r>
            <a:r>
              <a:rPr lang="ko-KR" altLang="en-US" sz="1200" dirty="0" smtClean="0">
                <a:latin typeface="Arial"/>
                <a:cs typeface="Arial"/>
              </a:rPr>
              <a:t>이 </a:t>
            </a:r>
            <a:r>
              <a:rPr lang="en-US" altLang="ko-KR" sz="1200" dirty="0" smtClean="0">
                <a:latin typeface="Arial"/>
                <a:cs typeface="Arial"/>
              </a:rPr>
              <a:t>AI</a:t>
            </a:r>
            <a:r>
              <a:rPr lang="ko-KR" altLang="en-US" sz="1200" dirty="0" smtClean="0">
                <a:latin typeface="Arial"/>
                <a:cs typeface="Arial"/>
              </a:rPr>
              <a:t>가 고객 서비스 개선에 도움이 될 것이라고 응답했으며</a:t>
            </a:r>
            <a:r>
              <a:rPr lang="en-US" altLang="ko-KR" sz="1200" dirty="0" smtClean="0">
                <a:latin typeface="Arial"/>
                <a:cs typeface="Arial"/>
              </a:rPr>
              <a:t>, 60%</a:t>
            </a:r>
            <a:r>
              <a:rPr lang="ko-KR" altLang="en-US" sz="1200" dirty="0" smtClean="0">
                <a:latin typeface="Arial"/>
                <a:cs typeface="Arial"/>
              </a:rPr>
              <a:t>는 재무설계 서비스 품질 향상을 기대했다</a:t>
            </a:r>
            <a:r>
              <a:rPr lang="en-US" altLang="ko-KR" sz="1200" dirty="0" smtClean="0">
                <a:latin typeface="Arial"/>
                <a:cs typeface="Arial"/>
              </a:rPr>
              <a:t>.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ko-KR" sz="3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ko-KR" altLang="en-US" sz="1200" dirty="0" smtClean="0">
                <a:latin typeface="Arial"/>
                <a:cs typeface="Arial"/>
              </a:rPr>
              <a:t>대다수의 재무설계사는 </a:t>
            </a:r>
            <a:r>
              <a:rPr lang="en-US" altLang="ko-KR" sz="1200" dirty="0" smtClean="0">
                <a:latin typeface="Arial"/>
                <a:cs typeface="Arial"/>
              </a:rPr>
              <a:t>AI</a:t>
            </a:r>
            <a:r>
              <a:rPr lang="ko-KR" altLang="en-US" sz="1200" dirty="0" smtClean="0">
                <a:latin typeface="Arial"/>
                <a:cs typeface="Arial"/>
              </a:rPr>
              <a:t>가 재무설계 서비스 비용을 절감</a:t>
            </a:r>
            <a:r>
              <a:rPr lang="en-US" altLang="ko-KR" sz="1200" dirty="0" smtClean="0">
                <a:latin typeface="Arial"/>
                <a:cs typeface="Arial"/>
              </a:rPr>
              <a:t>(59%</a:t>
            </a:r>
            <a:r>
              <a:rPr lang="en-US" altLang="ko-KR" sz="1200" dirty="0">
                <a:latin typeface="Arial"/>
                <a:cs typeface="Arial"/>
              </a:rPr>
              <a:t>)</a:t>
            </a:r>
            <a:r>
              <a:rPr lang="ko-KR" altLang="en-US" sz="1200" dirty="0" smtClean="0">
                <a:latin typeface="Arial"/>
                <a:cs typeface="Arial"/>
              </a:rPr>
              <a:t>하고 소외 계층의 재무설계 서비스 접근성을 높이는 데 기여</a:t>
            </a:r>
            <a:r>
              <a:rPr lang="en-US" altLang="ko-KR" sz="1200" dirty="0" smtClean="0">
                <a:latin typeface="Arial"/>
                <a:cs typeface="Arial"/>
              </a:rPr>
              <a:t>(60%)</a:t>
            </a:r>
            <a:r>
              <a:rPr lang="ko-KR" altLang="en-US" sz="1200" dirty="0" smtClean="0">
                <a:latin typeface="Arial"/>
                <a:cs typeface="Arial"/>
              </a:rPr>
              <a:t>할 것이라고 전망했다</a:t>
            </a:r>
            <a:r>
              <a:rPr lang="en-US" altLang="ko-KR" sz="1200" dirty="0" smtClean="0">
                <a:latin typeface="Arial"/>
                <a:cs typeface="Arial"/>
              </a:rPr>
              <a:t>.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ko-KR" sz="3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ko-KR" sz="1200" dirty="0" smtClean="0">
                <a:latin typeface="Arial"/>
                <a:cs typeface="Arial"/>
              </a:rPr>
              <a:t>AI</a:t>
            </a:r>
            <a:r>
              <a:rPr lang="ko-KR" altLang="en-US" sz="1200" dirty="0" smtClean="0">
                <a:latin typeface="Arial"/>
                <a:cs typeface="Arial"/>
              </a:rPr>
              <a:t>가 재무설계업무수행과정에 미치는 영향을 고려했을 때</a:t>
            </a:r>
            <a:r>
              <a:rPr lang="en-US" altLang="ko-KR" sz="1200" dirty="0" smtClean="0">
                <a:latin typeface="Arial"/>
                <a:cs typeface="Arial"/>
              </a:rPr>
              <a:t>, </a:t>
            </a:r>
            <a:r>
              <a:rPr lang="ko-KR" altLang="en-US" sz="1200" dirty="0" smtClean="0">
                <a:latin typeface="Arial"/>
                <a:cs typeface="Arial"/>
              </a:rPr>
              <a:t>재무설계사는 고객 정보 수집</a:t>
            </a:r>
            <a:r>
              <a:rPr lang="en-US" altLang="ko-KR" sz="1200" dirty="0" smtClean="0">
                <a:latin typeface="Arial"/>
                <a:cs typeface="Arial"/>
              </a:rPr>
              <a:t>, </a:t>
            </a:r>
            <a:r>
              <a:rPr lang="ko-KR" altLang="en-US" sz="1200" dirty="0" smtClean="0">
                <a:latin typeface="Arial"/>
                <a:cs typeface="Arial"/>
              </a:rPr>
              <a:t>분석 및 재무설계 제안서의 작성 및 제시 단계에서 </a:t>
            </a:r>
            <a:r>
              <a:rPr lang="en-US" altLang="ko-KR" sz="1200" dirty="0" smtClean="0">
                <a:latin typeface="Arial"/>
                <a:cs typeface="Arial"/>
              </a:rPr>
              <a:t>AI</a:t>
            </a:r>
            <a:r>
              <a:rPr lang="ko-KR" altLang="en-US" sz="1200" dirty="0" smtClean="0">
                <a:latin typeface="Arial"/>
                <a:cs typeface="Arial"/>
              </a:rPr>
              <a:t>의 잠재력이 가장 크다고 응답했다</a:t>
            </a:r>
            <a:r>
              <a:rPr lang="en-US" altLang="ko-KR" sz="1200" dirty="0" smtClean="0">
                <a:latin typeface="Arial"/>
                <a:cs typeface="Arial"/>
              </a:rPr>
              <a:t>.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ko-KR" altLang="en-US" sz="3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ko-KR" altLang="en-US" sz="1200" dirty="0" smtClean="0">
                <a:latin typeface="Arial"/>
                <a:cs typeface="Arial"/>
              </a:rPr>
              <a:t>재무설계사는 </a:t>
            </a:r>
            <a:r>
              <a:rPr lang="en-US" altLang="ko-KR" sz="1200" dirty="0" smtClean="0">
                <a:latin typeface="Arial"/>
                <a:cs typeface="Arial"/>
              </a:rPr>
              <a:t>AI </a:t>
            </a:r>
            <a:r>
              <a:rPr lang="ko-KR" altLang="en-US" sz="1200" dirty="0" smtClean="0">
                <a:latin typeface="Arial"/>
                <a:cs typeface="Arial"/>
              </a:rPr>
              <a:t>활용에 있어 가장 큰 우려사항으로 개인정보 보호 및 사이버 보안</a:t>
            </a:r>
            <a:r>
              <a:rPr lang="en-US" altLang="ko-KR" sz="1200" dirty="0" smtClean="0">
                <a:latin typeface="Arial"/>
                <a:cs typeface="Arial"/>
              </a:rPr>
              <a:t>(47%), </a:t>
            </a:r>
            <a:r>
              <a:rPr lang="ko-KR" altLang="en-US" sz="1200" dirty="0" smtClean="0">
                <a:latin typeface="Arial"/>
                <a:cs typeface="Arial"/>
              </a:rPr>
              <a:t>그리고 </a:t>
            </a:r>
            <a:r>
              <a:rPr lang="en-US" altLang="ko-KR" sz="1200" dirty="0" smtClean="0">
                <a:latin typeface="Arial"/>
                <a:cs typeface="Arial"/>
              </a:rPr>
              <a:t>AI </a:t>
            </a:r>
            <a:r>
              <a:rPr lang="ko-KR" altLang="en-US" sz="1200" dirty="0" smtClean="0">
                <a:latin typeface="Arial"/>
                <a:cs typeface="Arial"/>
              </a:rPr>
              <a:t>결과물의 정확성 및 신뢰성</a:t>
            </a:r>
            <a:r>
              <a:rPr lang="en-US" altLang="ko-KR" sz="1200" dirty="0" smtClean="0">
                <a:latin typeface="Arial"/>
                <a:cs typeface="Arial"/>
              </a:rPr>
              <a:t>(42%)</a:t>
            </a:r>
            <a:r>
              <a:rPr lang="ko-KR" altLang="en-US" sz="1200" dirty="0" smtClean="0">
                <a:latin typeface="Arial"/>
                <a:cs typeface="Arial"/>
              </a:rPr>
              <a:t>을 꼽았다</a:t>
            </a:r>
            <a:r>
              <a:rPr lang="en-US" altLang="ko-KR" sz="1200" dirty="0" smtClean="0">
                <a:latin typeface="Arial"/>
                <a:cs typeface="Arial"/>
              </a:rPr>
              <a:t>.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sz="3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sz="1200" dirty="0" smtClean="0">
                <a:latin typeface="Arial"/>
                <a:cs typeface="Arial"/>
              </a:rPr>
              <a:t>AI</a:t>
            </a:r>
            <a:r>
              <a:rPr lang="ko-KR" altLang="en-US" sz="1200" dirty="0" smtClean="0">
                <a:latin typeface="Arial"/>
                <a:cs typeface="Arial"/>
              </a:rPr>
              <a:t>를 보다 효과적으로 활용하기 위해 재무설계사의 </a:t>
            </a:r>
            <a:r>
              <a:rPr lang="en-US" altLang="ko-KR" sz="1200" dirty="0" smtClean="0">
                <a:latin typeface="Arial"/>
                <a:cs typeface="Arial"/>
              </a:rPr>
              <a:t>49%</a:t>
            </a:r>
            <a:r>
              <a:rPr lang="ko-KR" altLang="en-US" sz="1200" dirty="0" smtClean="0">
                <a:latin typeface="Arial"/>
                <a:cs typeface="Arial"/>
              </a:rPr>
              <a:t>는 데이터 분석 및 해석 기술에 대한 전문 교육이 필요하다고 응답했다</a:t>
            </a:r>
            <a:r>
              <a:rPr lang="en-US" altLang="ko-KR" sz="1200" dirty="0" smtClean="0">
                <a:latin typeface="Arial"/>
                <a:cs typeface="Arial"/>
              </a:rPr>
              <a:t>. </a:t>
            </a:r>
            <a:r>
              <a:rPr lang="ko-KR" altLang="en-US" sz="1200" dirty="0" smtClean="0">
                <a:latin typeface="Arial"/>
                <a:cs typeface="Arial"/>
              </a:rPr>
              <a:t>또한</a:t>
            </a:r>
            <a:r>
              <a:rPr lang="en-US" altLang="ko-KR" sz="1200" dirty="0" smtClean="0">
                <a:latin typeface="Arial"/>
                <a:cs typeface="Arial"/>
              </a:rPr>
              <a:t>, 36%</a:t>
            </a:r>
            <a:r>
              <a:rPr lang="ko-KR" altLang="en-US" sz="1200" dirty="0" smtClean="0">
                <a:latin typeface="Arial"/>
                <a:cs typeface="Arial"/>
              </a:rPr>
              <a:t>는 대중과 재무설계업계 모두 </a:t>
            </a:r>
            <a:r>
              <a:rPr lang="en-US" altLang="ko-KR" sz="1200" dirty="0" smtClean="0">
                <a:latin typeface="Arial"/>
                <a:cs typeface="Arial"/>
              </a:rPr>
              <a:t>AI </a:t>
            </a:r>
            <a:r>
              <a:rPr lang="ko-KR" altLang="en-US" sz="1200" dirty="0" smtClean="0">
                <a:latin typeface="Arial"/>
                <a:cs typeface="Arial"/>
              </a:rPr>
              <a:t>관련 교육과 훈련을 통해 큰 혜택을 얻을 것으로 기대했다</a:t>
            </a:r>
            <a:r>
              <a:rPr lang="en-US" altLang="ko-KR" sz="1200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01875" y="286556"/>
            <a:ext cx="10788248" cy="994224"/>
          </a:xfrm>
          <a:prstGeom prst="rect">
            <a:avLst/>
          </a:prstGeom>
        </p:spPr>
        <p:txBody>
          <a:bodyPr vert="horz" wrap="square" lIns="0" tIns="435969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"/>
              </a:spcBef>
            </a:pPr>
            <a:r>
              <a:rPr lang="ko-KR" altLang="en-US" sz="3600" dirty="0" smtClean="0"/>
              <a:t>설문조사 주요 결과</a:t>
            </a:r>
            <a:endParaRPr sz="3600" dirty="0"/>
          </a:p>
        </p:txBody>
      </p:sp>
      <p:sp>
        <p:nvSpPr>
          <p:cNvPr id="12" name="object 12"/>
          <p:cNvSpPr/>
          <p:nvPr/>
        </p:nvSpPr>
        <p:spPr>
          <a:xfrm>
            <a:off x="8062322" y="890748"/>
            <a:ext cx="1092835" cy="1092835"/>
          </a:xfrm>
          <a:custGeom>
            <a:avLst/>
            <a:gdLst/>
            <a:ahLst/>
            <a:cxnLst/>
            <a:rect l="l" t="t" r="r" b="b"/>
            <a:pathLst>
              <a:path w="1092834" h="1092835">
                <a:moveTo>
                  <a:pt x="296498" y="1092542"/>
                </a:moveTo>
                <a:lnTo>
                  <a:pt x="152058" y="1092353"/>
                </a:lnTo>
                <a:lnTo>
                  <a:pt x="106593" y="1082335"/>
                </a:lnTo>
                <a:lnTo>
                  <a:pt x="66878" y="1060762"/>
                </a:lnTo>
                <a:lnTo>
                  <a:pt x="34817" y="1029509"/>
                </a:lnTo>
                <a:lnTo>
                  <a:pt x="12314" y="990446"/>
                </a:lnTo>
                <a:lnTo>
                  <a:pt x="1276" y="945447"/>
                </a:lnTo>
                <a:lnTo>
                  <a:pt x="0" y="928134"/>
                </a:lnTo>
                <a:lnTo>
                  <a:pt x="138" y="338104"/>
                </a:lnTo>
                <a:lnTo>
                  <a:pt x="0" y="1048"/>
                </a:lnTo>
                <a:lnTo>
                  <a:pt x="926343" y="0"/>
                </a:lnTo>
                <a:lnTo>
                  <a:pt x="938945" y="651"/>
                </a:lnTo>
                <a:lnTo>
                  <a:pt x="951251" y="2401"/>
                </a:lnTo>
                <a:lnTo>
                  <a:pt x="1019762" y="29667"/>
                </a:lnTo>
                <a:lnTo>
                  <a:pt x="1055969" y="62425"/>
                </a:lnTo>
                <a:lnTo>
                  <a:pt x="1081059" y="104692"/>
                </a:lnTo>
                <a:lnTo>
                  <a:pt x="1092599" y="154001"/>
                </a:lnTo>
                <a:lnTo>
                  <a:pt x="1092788" y="298424"/>
                </a:lnTo>
                <a:lnTo>
                  <a:pt x="1074219" y="256225"/>
                </a:lnTo>
                <a:lnTo>
                  <a:pt x="1043802" y="222520"/>
                </a:lnTo>
                <a:lnTo>
                  <a:pt x="1004073" y="199926"/>
                </a:lnTo>
                <a:lnTo>
                  <a:pt x="957569" y="191056"/>
                </a:lnTo>
                <a:lnTo>
                  <a:pt x="588872" y="190589"/>
                </a:lnTo>
                <a:lnTo>
                  <a:pt x="190551" y="190504"/>
                </a:lnTo>
                <a:lnTo>
                  <a:pt x="190744" y="975148"/>
                </a:lnTo>
                <a:lnTo>
                  <a:pt x="203090" y="1015630"/>
                </a:lnTo>
                <a:lnTo>
                  <a:pt x="226121" y="1049958"/>
                </a:lnTo>
                <a:lnTo>
                  <a:pt x="257902" y="1076229"/>
                </a:lnTo>
                <a:lnTo>
                  <a:pt x="296498" y="1092542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8192" y="2358941"/>
            <a:ext cx="602107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ko-KR" altLang="en-US" sz="4400" dirty="0" smtClean="0">
                <a:solidFill>
                  <a:srgbClr val="FFFFFF"/>
                </a:solidFill>
              </a:rPr>
              <a:t>재무설계업계의</a:t>
            </a:r>
            <a:r>
              <a:rPr lang="en-US" altLang="ko-KR" sz="4400" dirty="0" smtClean="0">
                <a:solidFill>
                  <a:srgbClr val="FFFFFF"/>
                </a:solidFill>
              </a:rPr>
              <a:t/>
            </a:r>
            <a:br>
              <a:rPr lang="en-US" altLang="ko-KR" sz="4400" dirty="0" smtClean="0">
                <a:solidFill>
                  <a:srgbClr val="FFFFFF"/>
                </a:solidFill>
              </a:rPr>
            </a:br>
            <a:r>
              <a:rPr sz="4400" dirty="0" smtClean="0">
                <a:solidFill>
                  <a:srgbClr val="FFFFFF"/>
                </a:solidFill>
              </a:rPr>
              <a:t>AI</a:t>
            </a:r>
            <a:r>
              <a:rPr sz="4400" spc="-25" dirty="0" smtClean="0">
                <a:solidFill>
                  <a:srgbClr val="FFFFFF"/>
                </a:solidFill>
              </a:rPr>
              <a:t> </a:t>
            </a:r>
            <a:r>
              <a:rPr lang="ko-KR" altLang="en-US" sz="4400" spc="-25" dirty="0" smtClean="0">
                <a:solidFill>
                  <a:srgbClr val="FFFFFF"/>
                </a:solidFill>
              </a:rPr>
              <a:t>도입 및 활용 현황</a:t>
            </a:r>
            <a:endParaRPr sz="44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1377" y="5661196"/>
            <a:ext cx="414591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귀하의 회사는 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AI 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기술을 도입했습니까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 n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5,646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000" spc="-2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소수점 반올림으로 인해 총합이 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100%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가 아닐 수 있음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1377" y="358565"/>
            <a:ext cx="1024826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</a:pPr>
            <a:r>
              <a:rPr lang="ko-KR" altLang="en-US" sz="2400" dirty="0" smtClean="0"/>
              <a:t>전 </a:t>
            </a:r>
            <a:r>
              <a:rPr lang="ko-KR" altLang="en-US" sz="2400" dirty="0"/>
              <a:t>세계 재무설계사 </a:t>
            </a:r>
            <a:r>
              <a:rPr lang="en-US" altLang="ko-KR" sz="2400" dirty="0"/>
              <a:t>3</a:t>
            </a:r>
            <a:r>
              <a:rPr lang="ko-KR" altLang="en-US" sz="2400" dirty="0"/>
              <a:t>명 중 </a:t>
            </a:r>
            <a:r>
              <a:rPr lang="en-US" altLang="ko-KR" sz="2400" dirty="0"/>
              <a:t>2</a:t>
            </a:r>
            <a:r>
              <a:rPr lang="ko-KR" altLang="en-US" sz="2400" dirty="0" smtClean="0"/>
              <a:t>명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자신이 속한 회사가 이미 </a:t>
            </a:r>
            <a:r>
              <a:rPr lang="en-US" altLang="ko-KR" sz="2400" dirty="0"/>
              <a:t>AI</a:t>
            </a:r>
            <a:r>
              <a:rPr lang="ko-KR" altLang="en-US" sz="2400" dirty="0"/>
              <a:t>를 활용하고 있거나 향후 </a:t>
            </a:r>
            <a:r>
              <a:rPr lang="en-US" altLang="ko-KR" sz="2400" dirty="0"/>
              <a:t>12</a:t>
            </a:r>
            <a:r>
              <a:rPr lang="ko-KR" altLang="en-US" sz="2400" dirty="0"/>
              <a:t>개월 내 도입할 계획이라고 </a:t>
            </a:r>
            <a:r>
              <a:rPr lang="ko-KR" altLang="en-US" sz="2400" dirty="0" smtClean="0"/>
              <a:t>응답</a:t>
            </a:r>
            <a:r>
              <a:rPr lang="en-US" altLang="ko-KR" sz="2400" dirty="0" smtClean="0"/>
              <a:t>(64%)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4533350" y="1326936"/>
            <a:ext cx="48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64%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06018" y="1631454"/>
            <a:ext cx="9106535" cy="436245"/>
            <a:chOff x="1206018" y="1631454"/>
            <a:chExt cx="9106535" cy="436245"/>
          </a:xfrm>
        </p:grpSpPr>
        <p:sp>
          <p:nvSpPr>
            <p:cNvPr id="6" name="object 6"/>
            <p:cNvSpPr/>
            <p:nvPr/>
          </p:nvSpPr>
          <p:spPr>
            <a:xfrm>
              <a:off x="1989054" y="1645742"/>
              <a:ext cx="5490210" cy="407670"/>
            </a:xfrm>
            <a:custGeom>
              <a:avLst/>
              <a:gdLst/>
              <a:ahLst/>
              <a:cxnLst/>
              <a:rect l="l" t="t" r="r" b="b"/>
              <a:pathLst>
                <a:path w="5490209" h="407669">
                  <a:moveTo>
                    <a:pt x="0" y="407530"/>
                  </a:moveTo>
                  <a:lnTo>
                    <a:pt x="2668" y="328215"/>
                  </a:lnTo>
                  <a:lnTo>
                    <a:pt x="9945" y="263444"/>
                  </a:lnTo>
                  <a:lnTo>
                    <a:pt x="20740" y="219772"/>
                  </a:lnTo>
                  <a:lnTo>
                    <a:pt x="33959" y="203758"/>
                  </a:lnTo>
                  <a:lnTo>
                    <a:pt x="2710929" y="203771"/>
                  </a:lnTo>
                  <a:lnTo>
                    <a:pt x="2724149" y="187759"/>
                  </a:lnTo>
                  <a:lnTo>
                    <a:pt x="2734943" y="144091"/>
                  </a:lnTo>
                  <a:lnTo>
                    <a:pt x="2742220" y="79320"/>
                  </a:lnTo>
                  <a:lnTo>
                    <a:pt x="2744889" y="0"/>
                  </a:lnTo>
                  <a:lnTo>
                    <a:pt x="2747557" y="79320"/>
                  </a:lnTo>
                  <a:lnTo>
                    <a:pt x="2754834" y="144091"/>
                  </a:lnTo>
                  <a:lnTo>
                    <a:pt x="2765629" y="187759"/>
                  </a:lnTo>
                  <a:lnTo>
                    <a:pt x="2778848" y="203771"/>
                  </a:lnTo>
                  <a:lnTo>
                    <a:pt x="5455818" y="203771"/>
                  </a:lnTo>
                  <a:lnTo>
                    <a:pt x="5469038" y="219783"/>
                  </a:lnTo>
                  <a:lnTo>
                    <a:pt x="5479832" y="263450"/>
                  </a:lnTo>
                  <a:lnTo>
                    <a:pt x="5487109" y="328217"/>
                  </a:lnTo>
                  <a:lnTo>
                    <a:pt x="5489778" y="407530"/>
                  </a:lnTo>
                </a:path>
              </a:pathLst>
            </a:custGeom>
            <a:ln w="28575">
              <a:solidFill>
                <a:srgbClr val="00A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6018" y="2035543"/>
              <a:ext cx="9106535" cy="0"/>
            </a:xfrm>
            <a:custGeom>
              <a:avLst/>
              <a:gdLst/>
              <a:ahLst/>
              <a:cxnLst/>
              <a:rect l="l" t="t" r="r" b="b"/>
              <a:pathLst>
                <a:path w="9106535">
                  <a:moveTo>
                    <a:pt x="0" y="0"/>
                  </a:moveTo>
                  <a:lnTo>
                    <a:pt x="91063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206018" y="2180844"/>
            <a:ext cx="3058160" cy="2759710"/>
            <a:chOff x="1206018" y="2180844"/>
            <a:chExt cx="3058160" cy="2759710"/>
          </a:xfrm>
        </p:grpSpPr>
        <p:sp>
          <p:nvSpPr>
            <p:cNvPr id="9" name="object 9"/>
            <p:cNvSpPr/>
            <p:nvPr/>
          </p:nvSpPr>
          <p:spPr>
            <a:xfrm>
              <a:off x="1206018" y="2761488"/>
              <a:ext cx="3058160" cy="1815464"/>
            </a:xfrm>
            <a:custGeom>
              <a:avLst/>
              <a:gdLst/>
              <a:ahLst/>
              <a:cxnLst/>
              <a:rect l="l" t="t" r="r" b="b"/>
              <a:pathLst>
                <a:path w="3058160" h="1815464">
                  <a:moveTo>
                    <a:pt x="0" y="1815083"/>
                  </a:moveTo>
                  <a:lnTo>
                    <a:pt x="781277" y="1815083"/>
                  </a:lnTo>
                </a:path>
                <a:path w="3058160" h="1815464">
                  <a:moveTo>
                    <a:pt x="1494509" y="1815083"/>
                  </a:moveTo>
                  <a:lnTo>
                    <a:pt x="3058133" y="1815083"/>
                  </a:lnTo>
                </a:path>
                <a:path w="3058160" h="1815464">
                  <a:moveTo>
                    <a:pt x="0" y="1452371"/>
                  </a:moveTo>
                  <a:lnTo>
                    <a:pt x="781277" y="1452371"/>
                  </a:lnTo>
                </a:path>
                <a:path w="3058160" h="1815464">
                  <a:moveTo>
                    <a:pt x="1494509" y="1452371"/>
                  </a:moveTo>
                  <a:lnTo>
                    <a:pt x="3058133" y="1452371"/>
                  </a:lnTo>
                </a:path>
                <a:path w="3058160" h="1815464">
                  <a:moveTo>
                    <a:pt x="0" y="1089659"/>
                  </a:moveTo>
                  <a:lnTo>
                    <a:pt x="781277" y="1089659"/>
                  </a:lnTo>
                </a:path>
                <a:path w="3058160" h="1815464">
                  <a:moveTo>
                    <a:pt x="1494509" y="1089659"/>
                  </a:moveTo>
                  <a:lnTo>
                    <a:pt x="3058133" y="1089659"/>
                  </a:lnTo>
                </a:path>
                <a:path w="3058160" h="1815464">
                  <a:moveTo>
                    <a:pt x="0" y="726947"/>
                  </a:moveTo>
                  <a:lnTo>
                    <a:pt x="781277" y="726947"/>
                  </a:lnTo>
                </a:path>
                <a:path w="3058160" h="1815464">
                  <a:moveTo>
                    <a:pt x="0" y="362711"/>
                  </a:moveTo>
                  <a:lnTo>
                    <a:pt x="781277" y="362711"/>
                  </a:lnTo>
                </a:path>
                <a:path w="3058160" h="1815464">
                  <a:moveTo>
                    <a:pt x="0" y="0"/>
                  </a:moveTo>
                  <a:lnTo>
                    <a:pt x="7812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7295" y="2180844"/>
              <a:ext cx="713740" cy="2759710"/>
            </a:xfrm>
            <a:custGeom>
              <a:avLst/>
              <a:gdLst/>
              <a:ahLst/>
              <a:cxnLst/>
              <a:rect l="l" t="t" r="r" b="b"/>
              <a:pathLst>
                <a:path w="713739" h="2759710">
                  <a:moveTo>
                    <a:pt x="713232" y="0"/>
                  </a:moveTo>
                  <a:lnTo>
                    <a:pt x="0" y="0"/>
                  </a:lnTo>
                  <a:lnTo>
                    <a:pt x="0" y="2759341"/>
                  </a:lnTo>
                  <a:lnTo>
                    <a:pt x="713232" y="2759341"/>
                  </a:lnTo>
                  <a:lnTo>
                    <a:pt x="713232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264152" y="3777996"/>
            <a:ext cx="713740" cy="1162685"/>
          </a:xfrm>
          <a:custGeom>
            <a:avLst/>
            <a:gdLst/>
            <a:ahLst/>
            <a:cxnLst/>
            <a:rect l="l" t="t" r="r" b="b"/>
            <a:pathLst>
              <a:path w="713739" h="1162685">
                <a:moveTo>
                  <a:pt x="713231" y="0"/>
                </a:moveTo>
                <a:lnTo>
                  <a:pt x="0" y="0"/>
                </a:lnTo>
                <a:lnTo>
                  <a:pt x="0" y="1162189"/>
                </a:lnTo>
                <a:lnTo>
                  <a:pt x="713231" y="1162189"/>
                </a:lnTo>
                <a:lnTo>
                  <a:pt x="713231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78348" y="1927025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206018" y="2394013"/>
          <a:ext cx="9109707" cy="25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3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2585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5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8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2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8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9008002" y="214495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35%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6306" y="2307729"/>
            <a:ext cx="255270" cy="270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6306" y="1944598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2600" y="5003979"/>
            <a:ext cx="1143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>
                <a:solidFill>
                  <a:srgbClr val="585858"/>
                </a:solidFill>
                <a:latin typeface="Arial"/>
                <a:cs typeface="Arial"/>
              </a:rPr>
              <a:t>예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lang="en-US" sz="1200" spc="-20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lang="ko-KR" altLang="en-US" sz="1200" spc="-20" dirty="0" smtClean="0">
                <a:solidFill>
                  <a:srgbClr val="585858"/>
                </a:solidFill>
                <a:latin typeface="Arial"/>
                <a:cs typeface="Arial"/>
              </a:rPr>
              <a:t>를 사용 중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7808" y="5003979"/>
            <a:ext cx="19272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현재 시범운영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/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테스트 중</a:t>
            </a:r>
            <a:endParaRPr lang="en-US" sz="12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56813" y="5003979"/>
            <a:ext cx="2280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향후 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12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개월 내에 도입할 예정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39200" y="5003979"/>
            <a:ext cx="6857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25" dirty="0" smtClean="0">
                <a:solidFill>
                  <a:srgbClr val="585858"/>
                </a:solidFill>
                <a:latin typeface="Arial"/>
                <a:cs typeface="Arial"/>
              </a:rPr>
              <a:t>아니오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" y="323810"/>
            <a:ext cx="10071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dirty="0" smtClean="0"/>
              <a:t>소규모 또는 초대형 회사에 근무하는 재무설계사의 </a:t>
            </a:r>
            <a:r>
              <a:rPr lang="en-US" altLang="ko-KR" sz="2400" dirty="0" smtClean="0"/>
              <a:t>AI </a:t>
            </a:r>
            <a:r>
              <a:rPr lang="ko-KR" altLang="en-US" sz="2400" dirty="0" smtClean="0"/>
              <a:t>활용률이 가장 높음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311341" y="1619122"/>
            <a:ext cx="9902825" cy="3302000"/>
            <a:chOff x="1311341" y="1619122"/>
            <a:chExt cx="9902825" cy="3302000"/>
          </a:xfrm>
        </p:grpSpPr>
        <p:sp>
          <p:nvSpPr>
            <p:cNvPr id="4" name="object 4"/>
            <p:cNvSpPr/>
            <p:nvPr/>
          </p:nvSpPr>
          <p:spPr>
            <a:xfrm>
              <a:off x="1311341" y="1953767"/>
              <a:ext cx="9902825" cy="2633980"/>
            </a:xfrm>
            <a:custGeom>
              <a:avLst/>
              <a:gdLst/>
              <a:ahLst/>
              <a:cxnLst/>
              <a:rect l="l" t="t" r="r" b="b"/>
              <a:pathLst>
                <a:path w="9902825" h="2633979">
                  <a:moveTo>
                    <a:pt x="0" y="2633472"/>
                  </a:moveTo>
                  <a:lnTo>
                    <a:pt x="593658" y="2633472"/>
                  </a:lnTo>
                </a:path>
                <a:path w="9902825" h="2633979">
                  <a:moveTo>
                    <a:pt x="1386138" y="2633472"/>
                  </a:moveTo>
                  <a:lnTo>
                    <a:pt x="2574858" y="2633472"/>
                  </a:lnTo>
                </a:path>
                <a:path w="9902825" h="2633979">
                  <a:moveTo>
                    <a:pt x="3367338" y="2633472"/>
                  </a:moveTo>
                  <a:lnTo>
                    <a:pt x="4554534" y="2633472"/>
                  </a:lnTo>
                </a:path>
                <a:path w="9902825" h="2633979">
                  <a:moveTo>
                    <a:pt x="5347014" y="2633472"/>
                  </a:moveTo>
                  <a:lnTo>
                    <a:pt x="6535734" y="2633472"/>
                  </a:lnTo>
                </a:path>
                <a:path w="9902825" h="2633979">
                  <a:moveTo>
                    <a:pt x="7328227" y="2633472"/>
                  </a:moveTo>
                  <a:lnTo>
                    <a:pt x="8516934" y="2633472"/>
                  </a:lnTo>
                </a:path>
                <a:path w="9902825" h="2633979">
                  <a:moveTo>
                    <a:pt x="9307890" y="2633472"/>
                  </a:moveTo>
                  <a:lnTo>
                    <a:pt x="9902761" y="2633472"/>
                  </a:lnTo>
                </a:path>
                <a:path w="9902825" h="2633979">
                  <a:moveTo>
                    <a:pt x="1386138" y="2304288"/>
                  </a:moveTo>
                  <a:lnTo>
                    <a:pt x="2574858" y="2304288"/>
                  </a:lnTo>
                </a:path>
                <a:path w="9902825" h="2633979">
                  <a:moveTo>
                    <a:pt x="3367338" y="2304288"/>
                  </a:moveTo>
                  <a:lnTo>
                    <a:pt x="4554534" y="2304288"/>
                  </a:lnTo>
                </a:path>
                <a:path w="9902825" h="2633979">
                  <a:moveTo>
                    <a:pt x="5347014" y="2304288"/>
                  </a:moveTo>
                  <a:lnTo>
                    <a:pt x="6535734" y="2304288"/>
                  </a:lnTo>
                </a:path>
                <a:path w="9902825" h="2633979">
                  <a:moveTo>
                    <a:pt x="7328227" y="2304288"/>
                  </a:moveTo>
                  <a:lnTo>
                    <a:pt x="8516934" y="2304288"/>
                  </a:lnTo>
                </a:path>
                <a:path w="9902825" h="2633979">
                  <a:moveTo>
                    <a:pt x="9307890" y="2304288"/>
                  </a:moveTo>
                  <a:lnTo>
                    <a:pt x="9902761" y="2304288"/>
                  </a:lnTo>
                </a:path>
                <a:path w="9902825" h="2633979">
                  <a:moveTo>
                    <a:pt x="0" y="2304288"/>
                  </a:moveTo>
                  <a:lnTo>
                    <a:pt x="593658" y="2304288"/>
                  </a:lnTo>
                </a:path>
                <a:path w="9902825" h="2633979">
                  <a:moveTo>
                    <a:pt x="1386138" y="1975104"/>
                  </a:moveTo>
                  <a:lnTo>
                    <a:pt x="2574858" y="1975104"/>
                  </a:lnTo>
                </a:path>
                <a:path w="9902825" h="2633979">
                  <a:moveTo>
                    <a:pt x="3367338" y="1975104"/>
                  </a:moveTo>
                  <a:lnTo>
                    <a:pt x="4554534" y="1975104"/>
                  </a:lnTo>
                </a:path>
                <a:path w="9902825" h="2633979">
                  <a:moveTo>
                    <a:pt x="7328214" y="1975104"/>
                  </a:moveTo>
                  <a:lnTo>
                    <a:pt x="8516934" y="1975104"/>
                  </a:lnTo>
                </a:path>
                <a:path w="9902825" h="2633979">
                  <a:moveTo>
                    <a:pt x="9307890" y="1975104"/>
                  </a:moveTo>
                  <a:lnTo>
                    <a:pt x="9902761" y="1975104"/>
                  </a:lnTo>
                </a:path>
                <a:path w="9902825" h="2633979">
                  <a:moveTo>
                    <a:pt x="0" y="1975104"/>
                  </a:moveTo>
                  <a:lnTo>
                    <a:pt x="593658" y="1975104"/>
                  </a:lnTo>
                </a:path>
                <a:path w="9902825" h="2633979">
                  <a:moveTo>
                    <a:pt x="5347014" y="1975104"/>
                  </a:moveTo>
                  <a:lnTo>
                    <a:pt x="6535734" y="1975104"/>
                  </a:lnTo>
                </a:path>
                <a:path w="9902825" h="2633979">
                  <a:moveTo>
                    <a:pt x="1386138" y="1645920"/>
                  </a:moveTo>
                  <a:lnTo>
                    <a:pt x="2574858" y="1645920"/>
                  </a:lnTo>
                </a:path>
                <a:path w="9902825" h="2633979">
                  <a:moveTo>
                    <a:pt x="3367338" y="1645920"/>
                  </a:moveTo>
                  <a:lnTo>
                    <a:pt x="4554534" y="1645920"/>
                  </a:lnTo>
                </a:path>
                <a:path w="9902825" h="2633979">
                  <a:moveTo>
                    <a:pt x="5347014" y="1645920"/>
                  </a:moveTo>
                  <a:lnTo>
                    <a:pt x="6535734" y="1645920"/>
                  </a:lnTo>
                </a:path>
                <a:path w="9902825" h="2633979">
                  <a:moveTo>
                    <a:pt x="7328214" y="1645920"/>
                  </a:moveTo>
                  <a:lnTo>
                    <a:pt x="8516934" y="1645920"/>
                  </a:lnTo>
                </a:path>
                <a:path w="9902825" h="2633979">
                  <a:moveTo>
                    <a:pt x="9307890" y="1645920"/>
                  </a:moveTo>
                  <a:lnTo>
                    <a:pt x="9902761" y="1645920"/>
                  </a:lnTo>
                </a:path>
                <a:path w="9902825" h="2633979">
                  <a:moveTo>
                    <a:pt x="0" y="1645920"/>
                  </a:moveTo>
                  <a:lnTo>
                    <a:pt x="593658" y="1645920"/>
                  </a:lnTo>
                </a:path>
                <a:path w="9902825" h="2633979">
                  <a:moveTo>
                    <a:pt x="1386138" y="1316736"/>
                  </a:moveTo>
                  <a:lnTo>
                    <a:pt x="2574858" y="1316736"/>
                  </a:lnTo>
                </a:path>
                <a:path w="9902825" h="2633979">
                  <a:moveTo>
                    <a:pt x="7328214" y="1316736"/>
                  </a:moveTo>
                  <a:lnTo>
                    <a:pt x="8516934" y="1316736"/>
                  </a:lnTo>
                </a:path>
                <a:path w="9902825" h="2633979">
                  <a:moveTo>
                    <a:pt x="9307890" y="1316736"/>
                  </a:moveTo>
                  <a:lnTo>
                    <a:pt x="9902761" y="1316736"/>
                  </a:lnTo>
                </a:path>
                <a:path w="9902825" h="2633979">
                  <a:moveTo>
                    <a:pt x="3367338" y="1316736"/>
                  </a:moveTo>
                  <a:lnTo>
                    <a:pt x="4554534" y="1316736"/>
                  </a:lnTo>
                </a:path>
                <a:path w="9902825" h="2633979">
                  <a:moveTo>
                    <a:pt x="0" y="1316736"/>
                  </a:moveTo>
                  <a:lnTo>
                    <a:pt x="593658" y="1316736"/>
                  </a:lnTo>
                </a:path>
                <a:path w="9902825" h="2633979">
                  <a:moveTo>
                    <a:pt x="5347014" y="1316736"/>
                  </a:moveTo>
                  <a:lnTo>
                    <a:pt x="6535734" y="1316736"/>
                  </a:lnTo>
                </a:path>
                <a:path w="9902825" h="2633979">
                  <a:moveTo>
                    <a:pt x="1386138" y="987552"/>
                  </a:moveTo>
                  <a:lnTo>
                    <a:pt x="2574858" y="987552"/>
                  </a:lnTo>
                </a:path>
                <a:path w="9902825" h="2633979">
                  <a:moveTo>
                    <a:pt x="3367338" y="987552"/>
                  </a:moveTo>
                  <a:lnTo>
                    <a:pt x="4554534" y="987552"/>
                  </a:lnTo>
                </a:path>
                <a:path w="9902825" h="2633979">
                  <a:moveTo>
                    <a:pt x="7328227" y="987552"/>
                  </a:moveTo>
                  <a:lnTo>
                    <a:pt x="8516934" y="987552"/>
                  </a:lnTo>
                </a:path>
                <a:path w="9902825" h="2633979">
                  <a:moveTo>
                    <a:pt x="9307890" y="987552"/>
                  </a:moveTo>
                  <a:lnTo>
                    <a:pt x="9902761" y="987552"/>
                  </a:lnTo>
                </a:path>
                <a:path w="9902825" h="2633979">
                  <a:moveTo>
                    <a:pt x="5347014" y="987552"/>
                  </a:moveTo>
                  <a:lnTo>
                    <a:pt x="6535734" y="987552"/>
                  </a:lnTo>
                </a:path>
                <a:path w="9902825" h="2633979">
                  <a:moveTo>
                    <a:pt x="0" y="987552"/>
                  </a:moveTo>
                  <a:lnTo>
                    <a:pt x="593658" y="987552"/>
                  </a:lnTo>
                </a:path>
                <a:path w="9902825" h="2633979">
                  <a:moveTo>
                    <a:pt x="7328227" y="658367"/>
                  </a:moveTo>
                  <a:lnTo>
                    <a:pt x="8516934" y="658367"/>
                  </a:lnTo>
                </a:path>
                <a:path w="9902825" h="2633979">
                  <a:moveTo>
                    <a:pt x="9307890" y="658367"/>
                  </a:moveTo>
                  <a:lnTo>
                    <a:pt x="9902761" y="658367"/>
                  </a:lnTo>
                </a:path>
                <a:path w="9902825" h="2633979">
                  <a:moveTo>
                    <a:pt x="1386138" y="658367"/>
                  </a:moveTo>
                  <a:lnTo>
                    <a:pt x="2574858" y="658367"/>
                  </a:lnTo>
                </a:path>
                <a:path w="9902825" h="2633979">
                  <a:moveTo>
                    <a:pt x="5347014" y="658367"/>
                  </a:moveTo>
                  <a:lnTo>
                    <a:pt x="6535734" y="658367"/>
                  </a:lnTo>
                </a:path>
                <a:path w="9902825" h="2633979">
                  <a:moveTo>
                    <a:pt x="3367338" y="658367"/>
                  </a:moveTo>
                  <a:lnTo>
                    <a:pt x="4554534" y="658367"/>
                  </a:lnTo>
                </a:path>
                <a:path w="9902825" h="2633979">
                  <a:moveTo>
                    <a:pt x="0" y="658367"/>
                  </a:moveTo>
                  <a:lnTo>
                    <a:pt x="593658" y="658367"/>
                  </a:lnTo>
                </a:path>
                <a:path w="9902825" h="2633979">
                  <a:moveTo>
                    <a:pt x="5347014" y="329184"/>
                  </a:moveTo>
                  <a:lnTo>
                    <a:pt x="6535734" y="329184"/>
                  </a:lnTo>
                </a:path>
                <a:path w="9902825" h="2633979">
                  <a:moveTo>
                    <a:pt x="3367338" y="329184"/>
                  </a:moveTo>
                  <a:lnTo>
                    <a:pt x="4554534" y="329184"/>
                  </a:lnTo>
                </a:path>
                <a:path w="9902825" h="2633979">
                  <a:moveTo>
                    <a:pt x="1386138" y="329184"/>
                  </a:moveTo>
                  <a:lnTo>
                    <a:pt x="2574858" y="329184"/>
                  </a:lnTo>
                </a:path>
                <a:path w="9902825" h="2633979">
                  <a:moveTo>
                    <a:pt x="7328227" y="329184"/>
                  </a:moveTo>
                  <a:lnTo>
                    <a:pt x="8516934" y="329184"/>
                  </a:lnTo>
                </a:path>
                <a:path w="9902825" h="2633979">
                  <a:moveTo>
                    <a:pt x="9307890" y="329184"/>
                  </a:moveTo>
                  <a:lnTo>
                    <a:pt x="9902761" y="329184"/>
                  </a:lnTo>
                </a:path>
                <a:path w="9902825" h="2633979">
                  <a:moveTo>
                    <a:pt x="0" y="329184"/>
                  </a:moveTo>
                  <a:lnTo>
                    <a:pt x="593658" y="329184"/>
                  </a:lnTo>
                </a:path>
                <a:path w="9902825" h="2633979">
                  <a:moveTo>
                    <a:pt x="7328227" y="0"/>
                  </a:moveTo>
                  <a:lnTo>
                    <a:pt x="8516934" y="0"/>
                  </a:lnTo>
                </a:path>
                <a:path w="9902825" h="2633979">
                  <a:moveTo>
                    <a:pt x="9307890" y="0"/>
                  </a:moveTo>
                  <a:lnTo>
                    <a:pt x="9902761" y="0"/>
                  </a:lnTo>
                </a:path>
                <a:path w="9902825" h="2633979">
                  <a:moveTo>
                    <a:pt x="5347014" y="0"/>
                  </a:moveTo>
                  <a:lnTo>
                    <a:pt x="6535734" y="0"/>
                  </a:lnTo>
                </a:path>
                <a:path w="9902825" h="2633979">
                  <a:moveTo>
                    <a:pt x="3367338" y="0"/>
                  </a:moveTo>
                  <a:lnTo>
                    <a:pt x="4554534" y="0"/>
                  </a:lnTo>
                </a:path>
                <a:path w="9902825" h="2633979">
                  <a:moveTo>
                    <a:pt x="1386138" y="0"/>
                  </a:moveTo>
                  <a:lnTo>
                    <a:pt x="2574858" y="0"/>
                  </a:lnTo>
                </a:path>
                <a:path w="9902825" h="2633979">
                  <a:moveTo>
                    <a:pt x="0" y="0"/>
                  </a:moveTo>
                  <a:lnTo>
                    <a:pt x="59365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1341" y="1623885"/>
              <a:ext cx="9902825" cy="0"/>
            </a:xfrm>
            <a:custGeom>
              <a:avLst/>
              <a:gdLst/>
              <a:ahLst/>
              <a:cxnLst/>
              <a:rect l="l" t="t" r="r" b="b"/>
              <a:pathLst>
                <a:path w="9902825">
                  <a:moveTo>
                    <a:pt x="0" y="0"/>
                  </a:moveTo>
                  <a:lnTo>
                    <a:pt x="990276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5000" y="3188195"/>
              <a:ext cx="8714740" cy="1727835"/>
            </a:xfrm>
            <a:custGeom>
              <a:avLst/>
              <a:gdLst/>
              <a:ahLst/>
              <a:cxnLst/>
              <a:rect l="l" t="t" r="r" b="b"/>
              <a:pathLst>
                <a:path w="8714740" h="1727835">
                  <a:moveTo>
                    <a:pt x="792480" y="970813"/>
                  </a:moveTo>
                  <a:lnTo>
                    <a:pt x="0" y="970813"/>
                  </a:lnTo>
                  <a:lnTo>
                    <a:pt x="0" y="1727796"/>
                  </a:lnTo>
                  <a:lnTo>
                    <a:pt x="792480" y="1727796"/>
                  </a:lnTo>
                  <a:lnTo>
                    <a:pt x="792480" y="970813"/>
                  </a:lnTo>
                  <a:close/>
                </a:path>
                <a:path w="8714740" h="1727835">
                  <a:moveTo>
                    <a:pt x="2773680" y="0"/>
                  </a:moveTo>
                  <a:lnTo>
                    <a:pt x="1981200" y="0"/>
                  </a:lnTo>
                  <a:lnTo>
                    <a:pt x="1981200" y="1727796"/>
                  </a:lnTo>
                  <a:lnTo>
                    <a:pt x="2773680" y="1727796"/>
                  </a:lnTo>
                  <a:lnTo>
                    <a:pt x="2773680" y="0"/>
                  </a:lnTo>
                  <a:close/>
                </a:path>
                <a:path w="8714740" h="1727835">
                  <a:moveTo>
                    <a:pt x="4753356" y="871740"/>
                  </a:moveTo>
                  <a:lnTo>
                    <a:pt x="3960876" y="871740"/>
                  </a:lnTo>
                  <a:lnTo>
                    <a:pt x="3960876" y="1727796"/>
                  </a:lnTo>
                  <a:lnTo>
                    <a:pt x="4753356" y="1727796"/>
                  </a:lnTo>
                  <a:lnTo>
                    <a:pt x="4753356" y="871740"/>
                  </a:lnTo>
                  <a:close/>
                </a:path>
                <a:path w="8714740" h="1727835">
                  <a:moveTo>
                    <a:pt x="6734569" y="937260"/>
                  </a:moveTo>
                  <a:lnTo>
                    <a:pt x="5942076" y="937260"/>
                  </a:lnTo>
                  <a:lnTo>
                    <a:pt x="5942076" y="1727796"/>
                  </a:lnTo>
                  <a:lnTo>
                    <a:pt x="6734569" y="1727796"/>
                  </a:lnTo>
                  <a:lnTo>
                    <a:pt x="6734569" y="937260"/>
                  </a:lnTo>
                  <a:close/>
                </a:path>
                <a:path w="8714740" h="1727835">
                  <a:moveTo>
                    <a:pt x="8714232" y="509028"/>
                  </a:moveTo>
                  <a:lnTo>
                    <a:pt x="7923276" y="509028"/>
                  </a:lnTo>
                  <a:lnTo>
                    <a:pt x="7923276" y="1727796"/>
                  </a:lnTo>
                  <a:lnTo>
                    <a:pt x="8714232" y="1727796"/>
                  </a:lnTo>
                  <a:lnTo>
                    <a:pt x="8714232" y="509028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5000" y="2666999"/>
              <a:ext cx="8714740" cy="1492250"/>
            </a:xfrm>
            <a:custGeom>
              <a:avLst/>
              <a:gdLst/>
              <a:ahLst/>
              <a:cxnLst/>
              <a:rect l="l" t="t" r="r" b="b"/>
              <a:pathLst>
                <a:path w="8714740" h="1492250">
                  <a:moveTo>
                    <a:pt x="792480" y="1030224"/>
                  </a:moveTo>
                  <a:lnTo>
                    <a:pt x="0" y="1030224"/>
                  </a:lnTo>
                  <a:lnTo>
                    <a:pt x="0" y="1492008"/>
                  </a:lnTo>
                  <a:lnTo>
                    <a:pt x="792480" y="1492008"/>
                  </a:lnTo>
                  <a:lnTo>
                    <a:pt x="792480" y="1030224"/>
                  </a:lnTo>
                  <a:close/>
                </a:path>
                <a:path w="8714740" h="1492250">
                  <a:moveTo>
                    <a:pt x="2773680" y="0"/>
                  </a:moveTo>
                  <a:lnTo>
                    <a:pt x="1981200" y="0"/>
                  </a:lnTo>
                  <a:lnTo>
                    <a:pt x="1981200" y="521208"/>
                  </a:lnTo>
                  <a:lnTo>
                    <a:pt x="2773680" y="521208"/>
                  </a:lnTo>
                  <a:lnTo>
                    <a:pt x="2773680" y="0"/>
                  </a:lnTo>
                  <a:close/>
                </a:path>
                <a:path w="8714740" h="1492250">
                  <a:moveTo>
                    <a:pt x="4753356" y="899160"/>
                  </a:moveTo>
                  <a:lnTo>
                    <a:pt x="3960876" y="899160"/>
                  </a:lnTo>
                  <a:lnTo>
                    <a:pt x="3960876" y="1392936"/>
                  </a:lnTo>
                  <a:lnTo>
                    <a:pt x="4753356" y="1392936"/>
                  </a:lnTo>
                  <a:lnTo>
                    <a:pt x="4753356" y="899160"/>
                  </a:lnTo>
                  <a:close/>
                </a:path>
                <a:path w="8714740" h="1492250">
                  <a:moveTo>
                    <a:pt x="6734556" y="899160"/>
                  </a:moveTo>
                  <a:lnTo>
                    <a:pt x="5942076" y="899160"/>
                  </a:lnTo>
                  <a:lnTo>
                    <a:pt x="5942076" y="1458468"/>
                  </a:lnTo>
                  <a:lnTo>
                    <a:pt x="6734556" y="1458468"/>
                  </a:lnTo>
                  <a:lnTo>
                    <a:pt x="6734556" y="899160"/>
                  </a:lnTo>
                  <a:close/>
                </a:path>
                <a:path w="8714740" h="1492250">
                  <a:moveTo>
                    <a:pt x="8714232" y="371856"/>
                  </a:moveTo>
                  <a:lnTo>
                    <a:pt x="7923276" y="371856"/>
                  </a:lnTo>
                  <a:lnTo>
                    <a:pt x="7923276" y="1030224"/>
                  </a:lnTo>
                  <a:lnTo>
                    <a:pt x="8714232" y="1030224"/>
                  </a:lnTo>
                  <a:lnTo>
                    <a:pt x="8714232" y="371856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05000" y="2406395"/>
              <a:ext cx="8714740" cy="1290955"/>
            </a:xfrm>
            <a:custGeom>
              <a:avLst/>
              <a:gdLst/>
              <a:ahLst/>
              <a:cxnLst/>
              <a:rect l="l" t="t" r="r" b="b"/>
              <a:pathLst>
                <a:path w="8714740" h="1290954">
                  <a:moveTo>
                    <a:pt x="792480" y="731520"/>
                  </a:moveTo>
                  <a:lnTo>
                    <a:pt x="0" y="731520"/>
                  </a:lnTo>
                  <a:lnTo>
                    <a:pt x="0" y="1290828"/>
                  </a:lnTo>
                  <a:lnTo>
                    <a:pt x="792480" y="1290828"/>
                  </a:lnTo>
                  <a:lnTo>
                    <a:pt x="792480" y="731520"/>
                  </a:lnTo>
                  <a:close/>
                </a:path>
                <a:path w="8714740" h="1290954">
                  <a:moveTo>
                    <a:pt x="2773680" y="0"/>
                  </a:moveTo>
                  <a:lnTo>
                    <a:pt x="1981200" y="0"/>
                  </a:lnTo>
                  <a:lnTo>
                    <a:pt x="1981200" y="260604"/>
                  </a:lnTo>
                  <a:lnTo>
                    <a:pt x="2773680" y="260604"/>
                  </a:lnTo>
                  <a:lnTo>
                    <a:pt x="2773680" y="0"/>
                  </a:lnTo>
                  <a:close/>
                </a:path>
                <a:path w="8714740" h="1290954">
                  <a:moveTo>
                    <a:pt x="4753356" y="699516"/>
                  </a:moveTo>
                  <a:lnTo>
                    <a:pt x="3960876" y="699516"/>
                  </a:lnTo>
                  <a:lnTo>
                    <a:pt x="3960876" y="1159764"/>
                  </a:lnTo>
                  <a:lnTo>
                    <a:pt x="4753356" y="1159764"/>
                  </a:lnTo>
                  <a:lnTo>
                    <a:pt x="4753356" y="699516"/>
                  </a:lnTo>
                  <a:close/>
                </a:path>
                <a:path w="8714740" h="1290954">
                  <a:moveTo>
                    <a:pt x="6734556" y="765048"/>
                  </a:moveTo>
                  <a:lnTo>
                    <a:pt x="5942076" y="765048"/>
                  </a:lnTo>
                  <a:lnTo>
                    <a:pt x="5942076" y="1159764"/>
                  </a:lnTo>
                  <a:lnTo>
                    <a:pt x="6734556" y="1159764"/>
                  </a:lnTo>
                  <a:lnTo>
                    <a:pt x="6734556" y="765048"/>
                  </a:lnTo>
                  <a:close/>
                </a:path>
                <a:path w="8714740" h="1290954">
                  <a:moveTo>
                    <a:pt x="8714232" y="336804"/>
                  </a:moveTo>
                  <a:lnTo>
                    <a:pt x="7923276" y="336804"/>
                  </a:lnTo>
                  <a:lnTo>
                    <a:pt x="7923276" y="632460"/>
                  </a:lnTo>
                  <a:lnTo>
                    <a:pt x="8714232" y="632460"/>
                  </a:lnTo>
                  <a:lnTo>
                    <a:pt x="8714232" y="336804"/>
                  </a:lnTo>
                  <a:close/>
                </a:path>
              </a:pathLst>
            </a:custGeom>
            <a:solidFill>
              <a:srgbClr val="00A8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05000" y="1623885"/>
              <a:ext cx="8714740" cy="1548130"/>
            </a:xfrm>
            <a:custGeom>
              <a:avLst/>
              <a:gdLst/>
              <a:ahLst/>
              <a:cxnLst/>
              <a:rect l="l" t="t" r="r" b="b"/>
              <a:pathLst>
                <a:path w="8714740" h="1548130">
                  <a:moveTo>
                    <a:pt x="792480" y="0"/>
                  </a:moveTo>
                  <a:lnTo>
                    <a:pt x="0" y="0"/>
                  </a:lnTo>
                  <a:lnTo>
                    <a:pt x="0" y="1514030"/>
                  </a:lnTo>
                  <a:lnTo>
                    <a:pt x="792480" y="1514030"/>
                  </a:lnTo>
                  <a:lnTo>
                    <a:pt x="792480" y="0"/>
                  </a:lnTo>
                  <a:close/>
                </a:path>
                <a:path w="8714740" h="1548130">
                  <a:moveTo>
                    <a:pt x="2773680" y="0"/>
                  </a:moveTo>
                  <a:lnTo>
                    <a:pt x="1981200" y="0"/>
                  </a:lnTo>
                  <a:lnTo>
                    <a:pt x="1981200" y="782510"/>
                  </a:lnTo>
                  <a:lnTo>
                    <a:pt x="2773680" y="782510"/>
                  </a:lnTo>
                  <a:lnTo>
                    <a:pt x="2773680" y="0"/>
                  </a:lnTo>
                  <a:close/>
                </a:path>
                <a:path w="8714740" h="1548130">
                  <a:moveTo>
                    <a:pt x="4753356" y="0"/>
                  </a:moveTo>
                  <a:lnTo>
                    <a:pt x="3960876" y="0"/>
                  </a:lnTo>
                  <a:lnTo>
                    <a:pt x="3960876" y="1482026"/>
                  </a:lnTo>
                  <a:lnTo>
                    <a:pt x="4753356" y="1482026"/>
                  </a:lnTo>
                  <a:lnTo>
                    <a:pt x="4753356" y="0"/>
                  </a:lnTo>
                  <a:close/>
                </a:path>
                <a:path w="8714740" h="1548130">
                  <a:moveTo>
                    <a:pt x="6734569" y="0"/>
                  </a:moveTo>
                  <a:lnTo>
                    <a:pt x="5942076" y="0"/>
                  </a:lnTo>
                  <a:lnTo>
                    <a:pt x="5942076" y="1547558"/>
                  </a:lnTo>
                  <a:lnTo>
                    <a:pt x="6734569" y="1547558"/>
                  </a:lnTo>
                  <a:lnTo>
                    <a:pt x="6734569" y="0"/>
                  </a:lnTo>
                  <a:close/>
                </a:path>
                <a:path w="8714740" h="1548130">
                  <a:moveTo>
                    <a:pt x="8714232" y="0"/>
                  </a:moveTo>
                  <a:lnTo>
                    <a:pt x="7923276" y="0"/>
                  </a:lnTo>
                  <a:lnTo>
                    <a:pt x="7923276" y="1119314"/>
                  </a:lnTo>
                  <a:lnTo>
                    <a:pt x="8714232" y="1119314"/>
                  </a:lnTo>
                  <a:lnTo>
                    <a:pt x="8714232" y="0"/>
                  </a:lnTo>
                  <a:close/>
                </a:path>
              </a:pathLst>
            </a:custGeom>
            <a:solidFill>
              <a:srgbClr val="C0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1341" y="4916002"/>
              <a:ext cx="9902825" cy="0"/>
            </a:xfrm>
            <a:custGeom>
              <a:avLst/>
              <a:gdLst/>
              <a:ahLst/>
              <a:cxnLst/>
              <a:rect l="l" t="t" r="r" b="b"/>
              <a:pathLst>
                <a:path w="9902825">
                  <a:moveTo>
                    <a:pt x="0" y="0"/>
                  </a:moveTo>
                  <a:lnTo>
                    <a:pt x="990276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08077" y="1533626"/>
            <a:ext cx="318770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Arial"/>
                <a:cs typeface="Arial"/>
              </a:rPr>
              <a:t>100%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9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90%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9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80%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9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70%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9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60%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9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9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9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9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9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31319" y="4979796"/>
            <a:ext cx="11423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인 </a:t>
            </a:r>
            <a:r>
              <a:rPr lang="ko-KR" altLang="en-US" sz="1200" dirty="0" err="1" smtClean="0">
                <a:solidFill>
                  <a:srgbClr val="585858"/>
                </a:solidFill>
                <a:latin typeface="Arial"/>
                <a:cs typeface="Arial"/>
              </a:rPr>
              <a:t>독립회사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1910" y="4979796"/>
            <a:ext cx="114046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소규모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1200" spc="-1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명</a:t>
            </a:r>
            <a:r>
              <a:rPr sz="1200" spc="-1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0285" y="4979796"/>
            <a:ext cx="122555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41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중규모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635" algn="ctr">
              <a:lnSpc>
                <a:spcPts val="1410"/>
              </a:lnSpc>
              <a:spcBef>
                <a:spcPts val="100"/>
              </a:spcBef>
            </a:pP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11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1200" spc="-1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50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명</a:t>
            </a:r>
            <a:r>
              <a:rPr sz="1200" spc="-1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88508" y="4979796"/>
            <a:ext cx="130937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대규모</a:t>
            </a:r>
            <a:endParaRPr lang="en-US" altLang="ko-KR" sz="12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51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1200" spc="-1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150</a:t>
            </a: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명</a:t>
            </a:r>
            <a:r>
              <a:rPr sz="1200" spc="-1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18790" y="4979796"/>
            <a:ext cx="1094740" cy="4097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62560" algn="ctr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초대형</a:t>
            </a:r>
            <a:endParaRPr lang="en-US" altLang="ko-K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5080" indent="162560" algn="ctr">
              <a:lnSpc>
                <a:spcPts val="1380"/>
              </a:lnSpc>
              <a:spcBef>
                <a:spcPts val="195"/>
              </a:spcBef>
            </a:pPr>
            <a:r>
              <a:rPr sz="1200" dirty="0" smtClean="0">
                <a:solidFill>
                  <a:srgbClr val="585858"/>
                </a:solidFill>
                <a:latin typeface="Arial"/>
                <a:cs typeface="Arial"/>
              </a:rPr>
              <a:t>(150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명 이상</a:t>
            </a:r>
            <a:r>
              <a:rPr sz="1200" spc="-10" dirty="0" smtClean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7887" y="1235770"/>
            <a:ext cx="17951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 smtClean="0">
                <a:solidFill>
                  <a:srgbClr val="585858"/>
                </a:solidFill>
                <a:latin typeface="Arial"/>
                <a:cs typeface="Arial"/>
              </a:rPr>
              <a:t>회사 규모별 </a:t>
            </a:r>
            <a:r>
              <a:rPr sz="1400" dirty="0" smtClean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sz="1400" spc="-1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ko-KR" altLang="en-US" sz="1400" spc="-10" dirty="0" smtClean="0">
                <a:solidFill>
                  <a:srgbClr val="585858"/>
                </a:solidFill>
                <a:latin typeface="Arial"/>
                <a:cs typeface="Arial"/>
              </a:rPr>
              <a:t>활용률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7771" y="551878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76415" y="0"/>
                </a:moveTo>
                <a:lnTo>
                  <a:pt x="0" y="0"/>
                </a:lnTo>
                <a:lnTo>
                  <a:pt x="0" y="76415"/>
                </a:lnTo>
                <a:lnTo>
                  <a:pt x="76415" y="76415"/>
                </a:lnTo>
                <a:lnTo>
                  <a:pt x="76415" y="0"/>
                </a:lnTo>
                <a:close/>
              </a:path>
            </a:pathLst>
          </a:custGeom>
          <a:solidFill>
            <a:srgbClr val="00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73702" y="551878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76415" y="0"/>
                </a:moveTo>
                <a:lnTo>
                  <a:pt x="0" y="0"/>
                </a:lnTo>
                <a:lnTo>
                  <a:pt x="0" y="76415"/>
                </a:lnTo>
                <a:lnTo>
                  <a:pt x="76415" y="76415"/>
                </a:lnTo>
                <a:lnTo>
                  <a:pt x="76415" y="0"/>
                </a:lnTo>
                <a:close/>
              </a:path>
            </a:pathLst>
          </a:custGeom>
          <a:solidFill>
            <a:srgbClr val="00A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46582" y="5439690"/>
            <a:ext cx="5060684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0740">
              <a:lnSpc>
                <a:spcPct val="100000"/>
              </a:lnSpc>
              <a:spcBef>
                <a:spcPts val="100"/>
              </a:spcBef>
              <a:tabLst>
                <a:tab pos="3236595" algn="l"/>
              </a:tabLst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예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사용 중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현재 시범운영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/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테스트 중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200" dirty="0">
              <a:latin typeface="Arial"/>
              <a:cs typeface="Arial"/>
            </a:endParaRPr>
          </a:p>
          <a:p>
            <a:pPr marL="12700" marR="266827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귀하의 회사는 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AI 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기술을 도입했습니까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?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2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5,510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r>
              <a:rPr sz="1000" spc="-2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해당 없음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N/A</a:t>
            </a: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은 제외됨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62611" y="551878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76415" y="0"/>
                </a:moveTo>
                <a:lnTo>
                  <a:pt x="0" y="0"/>
                </a:lnTo>
                <a:lnTo>
                  <a:pt x="0" y="76415"/>
                </a:lnTo>
                <a:lnTo>
                  <a:pt x="76415" y="76415"/>
                </a:lnTo>
                <a:lnTo>
                  <a:pt x="76415" y="0"/>
                </a:lnTo>
                <a:close/>
              </a:path>
            </a:pathLst>
          </a:custGeom>
          <a:solidFill>
            <a:srgbClr val="00A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59766" y="5439690"/>
            <a:ext cx="2280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향후 </a:t>
            </a:r>
            <a:r>
              <a:rPr lang="en-US" altLang="ko-KR" sz="1200" dirty="0" smtClean="0">
                <a:solidFill>
                  <a:srgbClr val="585858"/>
                </a:solidFill>
                <a:latin typeface="Arial"/>
                <a:cs typeface="Arial"/>
              </a:rPr>
              <a:t>12</a:t>
            </a: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개월 내에 도입할 예정</a:t>
            </a:r>
          </a:p>
        </p:txBody>
      </p:sp>
      <p:sp>
        <p:nvSpPr>
          <p:cNvPr id="23" name="object 23"/>
          <p:cNvSpPr/>
          <p:nvPr/>
        </p:nvSpPr>
        <p:spPr>
          <a:xfrm>
            <a:off x="8892552" y="551878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76415" y="0"/>
                </a:moveTo>
                <a:lnTo>
                  <a:pt x="0" y="0"/>
                </a:lnTo>
                <a:lnTo>
                  <a:pt x="0" y="76415"/>
                </a:lnTo>
                <a:lnTo>
                  <a:pt x="76415" y="76415"/>
                </a:lnTo>
                <a:lnTo>
                  <a:pt x="76415" y="0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989702" y="5439690"/>
            <a:ext cx="6290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25" smtClean="0">
                <a:solidFill>
                  <a:srgbClr val="585858"/>
                </a:solidFill>
                <a:latin typeface="Arial"/>
                <a:cs typeface="Arial"/>
              </a:rPr>
              <a:t>아니오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875" y="286556"/>
            <a:ext cx="107882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62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dirty="0" smtClean="0"/>
              <a:t>재무설계업계는 외부 공급업체의 </a:t>
            </a:r>
            <a:r>
              <a:rPr lang="en-US" altLang="ko-KR" sz="2400" dirty="0" smtClean="0"/>
              <a:t>AI </a:t>
            </a:r>
            <a:r>
              <a:rPr lang="ko-KR" altLang="en-US" sz="2400" dirty="0" smtClean="0"/>
              <a:t>솔루션을 가장 많이 활용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133972" y="5831478"/>
            <a:ext cx="7573009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45" dirty="0" smtClean="0">
                <a:solidFill>
                  <a:srgbClr val="7E7E7E"/>
                </a:solidFill>
                <a:latin typeface="Arial"/>
                <a:cs typeface="Arial"/>
              </a:rPr>
              <a:t>귀하의 회사의 </a:t>
            </a:r>
            <a:r>
              <a:rPr lang="en-US" altLang="ko-KR" sz="1000" spc="-45" dirty="0" smtClean="0">
                <a:solidFill>
                  <a:srgbClr val="7E7E7E"/>
                </a:solidFill>
                <a:latin typeface="Arial"/>
                <a:cs typeface="Arial"/>
              </a:rPr>
              <a:t>AI </a:t>
            </a:r>
            <a:r>
              <a:rPr lang="ko-KR" altLang="en-US" sz="1000" spc="-45" dirty="0" smtClean="0">
                <a:solidFill>
                  <a:srgbClr val="7E7E7E"/>
                </a:solidFill>
                <a:latin typeface="Arial"/>
                <a:cs typeface="Arial"/>
              </a:rPr>
              <a:t>도입 방법은 무엇입니까</a:t>
            </a:r>
            <a:r>
              <a:rPr lang="en-US" altLang="ko-KR" sz="1000" spc="-45" dirty="0" smtClean="0">
                <a:solidFill>
                  <a:srgbClr val="7E7E7E"/>
                </a:solidFill>
                <a:latin typeface="Arial"/>
                <a:cs typeface="Arial"/>
              </a:rPr>
              <a:t>?</a:t>
            </a:r>
            <a:r>
              <a:rPr lang="ko-KR" altLang="en-US" sz="1000" spc="-4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endParaRPr lang="en-US" altLang="ko-KR" sz="1000" spc="-45" dirty="0" smtClean="0">
              <a:solidFill>
                <a:srgbClr val="7E7E7E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2,357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000" spc="-3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"AI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를 사용하지 않음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”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이나 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“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모르겠음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”</a:t>
            </a:r>
            <a:r>
              <a:rPr lang="ko-KR" altLang="en-US" sz="1000" spc="-35" dirty="0" smtClean="0">
                <a:solidFill>
                  <a:srgbClr val="7E7E7E"/>
                </a:solidFill>
                <a:latin typeface="Arial"/>
                <a:cs typeface="Arial"/>
              </a:rPr>
              <a:t>으로 응답한 경우는 제외함</a:t>
            </a:r>
            <a:r>
              <a:rPr lang="en-US" altLang="ko-KR" sz="1000" spc="-35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000" spc="-1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소수점 반올림으로 인해 총합이 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100%</a:t>
            </a:r>
            <a:r>
              <a:rPr lang="ko-KR" altLang="en-US" sz="1000" spc="-25" dirty="0" smtClean="0">
                <a:solidFill>
                  <a:srgbClr val="7E7E7E"/>
                </a:solidFill>
                <a:latin typeface="Arial"/>
                <a:cs typeface="Arial"/>
              </a:rPr>
              <a:t>가 아닐 수 있음</a:t>
            </a:r>
            <a:r>
              <a:rPr lang="en-US" altLang="ko-KR" sz="1000" spc="-25" dirty="0" smtClean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lang="ko-KR" altLang="en-US" sz="1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3168" y="1574050"/>
            <a:ext cx="9841230" cy="0"/>
          </a:xfrm>
          <a:custGeom>
            <a:avLst/>
            <a:gdLst/>
            <a:ahLst/>
            <a:cxnLst/>
            <a:rect l="l" t="t" r="r" b="b"/>
            <a:pathLst>
              <a:path w="9841230">
                <a:moveTo>
                  <a:pt x="0" y="0"/>
                </a:moveTo>
                <a:lnTo>
                  <a:pt x="98409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48571" y="167489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45%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73168" y="1924621"/>
          <a:ext cx="9839323" cy="3319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5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1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613660" algn="l"/>
                          <a:tab pos="7686040" algn="l"/>
                        </a:tabLst>
                      </a:pPr>
                      <a:r>
                        <a:rPr sz="1200" b="1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D9D9D9"/>
                            </a:solidFill>
                          </a:uFill>
                          <a:latin typeface="Arial"/>
                          <a:cs typeface="Arial"/>
                        </a:rPr>
                        <a:t>	34%	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28395" algn="ctr">
                        <a:lnSpc>
                          <a:spcPts val="1220"/>
                        </a:lnSpc>
                      </a:pPr>
                      <a:r>
                        <a:rPr sz="12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A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033454" y="1838397"/>
            <a:ext cx="255270" cy="335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3454" y="1483838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50%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8722" y="5256326"/>
            <a:ext cx="19088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외부 공급업체 솔루션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2345" y="5256326"/>
            <a:ext cx="20040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0" dirty="0" smtClean="0">
                <a:solidFill>
                  <a:srgbClr val="585858"/>
                </a:solidFill>
                <a:latin typeface="Arial"/>
                <a:cs typeface="Arial"/>
              </a:rPr>
              <a:t>자체 개발 솔루션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08472" y="5241812"/>
            <a:ext cx="1778100" cy="20454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46075" marR="5080" indent="-334010">
              <a:lnSpc>
                <a:spcPts val="1380"/>
              </a:lnSpc>
              <a:spcBef>
                <a:spcPts val="195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자체 및 외부 솔루션 병행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875" y="286556"/>
            <a:ext cx="10788248" cy="497912"/>
          </a:xfrm>
          <a:prstGeom prst="rect">
            <a:avLst/>
          </a:prstGeom>
        </p:spPr>
        <p:txBody>
          <a:bodyPr vert="horz" wrap="square" lIns="0" tIns="127337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solidFill>
                  <a:srgbClr val="014890"/>
                </a:solidFill>
              </a:rPr>
              <a:t>AI</a:t>
            </a:r>
            <a:r>
              <a:rPr lang="ko-KR" altLang="en-US" sz="2400" dirty="0">
                <a:solidFill>
                  <a:srgbClr val="014890"/>
                </a:solidFill>
              </a:rPr>
              <a:t> </a:t>
            </a:r>
            <a:r>
              <a:rPr lang="ko-KR" altLang="en-US" sz="2400" dirty="0" smtClean="0">
                <a:solidFill>
                  <a:srgbClr val="014890"/>
                </a:solidFill>
              </a:rPr>
              <a:t>도입의 주요 동인은 내부 수요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133971" y="5801973"/>
            <a:ext cx="6727190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Q:</a:t>
            </a:r>
            <a:r>
              <a:rPr sz="1000" spc="-5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귀하의 회사가 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AI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를 도입하게 된 주된 이유는 무엇입니까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? (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해당되는 모든 항목 선택</a:t>
            </a:r>
            <a:r>
              <a:rPr lang="en-US" altLang="ko-KR" sz="1000" dirty="0" smtClean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r>
              <a:rPr lang="ko-KR" alt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endParaRPr lang="en-US" altLang="ko-KR" sz="1000" dirty="0" smtClean="0">
              <a:solidFill>
                <a:srgbClr val="7E7E7E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000" spc="-1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srgbClr val="7E7E7E"/>
                </a:solidFill>
                <a:latin typeface="Arial"/>
                <a:cs typeface="Arial"/>
              </a:rPr>
              <a:t>2,800</a:t>
            </a:r>
            <a:r>
              <a:rPr lang="ko-KR" altLang="en-US" sz="1000" spc="-30" dirty="0" smtClean="0">
                <a:solidFill>
                  <a:srgbClr val="7E7E7E"/>
                </a:solidFill>
                <a:latin typeface="Arial"/>
                <a:cs typeface="Arial"/>
              </a:rPr>
              <a:t>명 응답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6247" y="1407185"/>
            <a:ext cx="9820910" cy="0"/>
          </a:xfrm>
          <a:custGeom>
            <a:avLst/>
            <a:gdLst/>
            <a:ahLst/>
            <a:cxnLst/>
            <a:rect l="l" t="t" r="r" b="b"/>
            <a:pathLst>
              <a:path w="9820910">
                <a:moveTo>
                  <a:pt x="0" y="0"/>
                </a:moveTo>
                <a:lnTo>
                  <a:pt x="982080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56247" y="1903476"/>
            <a:ext cx="9820910" cy="3369310"/>
            <a:chOff x="1556247" y="1903476"/>
            <a:chExt cx="9820910" cy="3369310"/>
          </a:xfrm>
        </p:grpSpPr>
        <p:sp>
          <p:nvSpPr>
            <p:cNvPr id="6" name="object 6"/>
            <p:cNvSpPr/>
            <p:nvPr/>
          </p:nvSpPr>
          <p:spPr>
            <a:xfrm>
              <a:off x="1556247" y="1958340"/>
              <a:ext cx="9820910" cy="2758440"/>
            </a:xfrm>
            <a:custGeom>
              <a:avLst/>
              <a:gdLst/>
              <a:ahLst/>
              <a:cxnLst/>
              <a:rect l="l" t="t" r="r" b="b"/>
              <a:pathLst>
                <a:path w="9820910" h="2758440">
                  <a:moveTo>
                    <a:pt x="0" y="2758439"/>
                  </a:moveTo>
                  <a:lnTo>
                    <a:pt x="1123693" y="2758439"/>
                  </a:lnTo>
                </a:path>
                <a:path w="9820910" h="2758440">
                  <a:moveTo>
                    <a:pt x="2149904" y="2758439"/>
                  </a:moveTo>
                  <a:lnTo>
                    <a:pt x="4397308" y="2758439"/>
                  </a:lnTo>
                </a:path>
                <a:path w="9820910" h="2758440">
                  <a:moveTo>
                    <a:pt x="5423519" y="2758439"/>
                  </a:moveTo>
                  <a:lnTo>
                    <a:pt x="7671572" y="2758439"/>
                  </a:lnTo>
                </a:path>
                <a:path w="9820910" h="2758440">
                  <a:moveTo>
                    <a:pt x="8697224" y="2758439"/>
                  </a:moveTo>
                  <a:lnTo>
                    <a:pt x="9820808" y="2758439"/>
                  </a:lnTo>
                </a:path>
                <a:path w="9820910" h="2758440">
                  <a:moveTo>
                    <a:pt x="0" y="2206751"/>
                  </a:moveTo>
                  <a:lnTo>
                    <a:pt x="1123693" y="2206751"/>
                  </a:lnTo>
                </a:path>
                <a:path w="9820910" h="2758440">
                  <a:moveTo>
                    <a:pt x="2149904" y="2206751"/>
                  </a:moveTo>
                  <a:lnTo>
                    <a:pt x="4397308" y="2206751"/>
                  </a:lnTo>
                </a:path>
                <a:path w="9820910" h="2758440">
                  <a:moveTo>
                    <a:pt x="5423519" y="2206751"/>
                  </a:moveTo>
                  <a:lnTo>
                    <a:pt x="7671572" y="2206751"/>
                  </a:lnTo>
                </a:path>
                <a:path w="9820910" h="2758440">
                  <a:moveTo>
                    <a:pt x="8697224" y="2206751"/>
                  </a:moveTo>
                  <a:lnTo>
                    <a:pt x="9820808" y="2206751"/>
                  </a:lnTo>
                </a:path>
                <a:path w="9820910" h="2758440">
                  <a:moveTo>
                    <a:pt x="0" y="1655063"/>
                  </a:moveTo>
                  <a:lnTo>
                    <a:pt x="1123693" y="1655063"/>
                  </a:lnTo>
                </a:path>
                <a:path w="9820910" h="2758440">
                  <a:moveTo>
                    <a:pt x="2149904" y="1655063"/>
                  </a:moveTo>
                  <a:lnTo>
                    <a:pt x="4397308" y="1655063"/>
                  </a:lnTo>
                </a:path>
                <a:path w="9820910" h="2758440">
                  <a:moveTo>
                    <a:pt x="5423519" y="1655063"/>
                  </a:moveTo>
                  <a:lnTo>
                    <a:pt x="7671572" y="1655063"/>
                  </a:lnTo>
                </a:path>
                <a:path w="9820910" h="2758440">
                  <a:moveTo>
                    <a:pt x="8697224" y="1655063"/>
                  </a:moveTo>
                  <a:lnTo>
                    <a:pt x="9820808" y="1655063"/>
                  </a:lnTo>
                </a:path>
                <a:path w="9820910" h="2758440">
                  <a:moveTo>
                    <a:pt x="0" y="1103376"/>
                  </a:moveTo>
                  <a:lnTo>
                    <a:pt x="1123693" y="1103376"/>
                  </a:lnTo>
                </a:path>
                <a:path w="9820910" h="2758440">
                  <a:moveTo>
                    <a:pt x="2149904" y="1103376"/>
                  </a:moveTo>
                  <a:lnTo>
                    <a:pt x="4397308" y="1103376"/>
                  </a:lnTo>
                </a:path>
                <a:path w="9820910" h="2758440">
                  <a:moveTo>
                    <a:pt x="5423519" y="1103376"/>
                  </a:moveTo>
                  <a:lnTo>
                    <a:pt x="7671572" y="1103376"/>
                  </a:lnTo>
                </a:path>
                <a:path w="9820910" h="2758440">
                  <a:moveTo>
                    <a:pt x="8697224" y="1103376"/>
                  </a:moveTo>
                  <a:lnTo>
                    <a:pt x="9820808" y="1103376"/>
                  </a:lnTo>
                </a:path>
                <a:path w="9820910" h="2758440">
                  <a:moveTo>
                    <a:pt x="0" y="551687"/>
                  </a:moveTo>
                  <a:lnTo>
                    <a:pt x="1123693" y="551687"/>
                  </a:lnTo>
                </a:path>
                <a:path w="9820910" h="2758440">
                  <a:moveTo>
                    <a:pt x="2149904" y="551687"/>
                  </a:moveTo>
                  <a:lnTo>
                    <a:pt x="7671572" y="551687"/>
                  </a:lnTo>
                </a:path>
                <a:path w="9820910" h="2758440">
                  <a:moveTo>
                    <a:pt x="8697224" y="551687"/>
                  </a:moveTo>
                  <a:lnTo>
                    <a:pt x="9820808" y="551687"/>
                  </a:lnTo>
                </a:path>
                <a:path w="9820910" h="2758440">
                  <a:moveTo>
                    <a:pt x="0" y="0"/>
                  </a:moveTo>
                  <a:lnTo>
                    <a:pt x="7671572" y="0"/>
                  </a:lnTo>
                </a:path>
                <a:path w="9820910" h="2758440">
                  <a:moveTo>
                    <a:pt x="8697224" y="0"/>
                  </a:moveTo>
                  <a:lnTo>
                    <a:pt x="98208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9941" y="2399919"/>
              <a:ext cx="1026794" cy="2868295"/>
            </a:xfrm>
            <a:custGeom>
              <a:avLst/>
              <a:gdLst/>
              <a:ahLst/>
              <a:cxnLst/>
              <a:rect l="l" t="t" r="r" b="b"/>
              <a:pathLst>
                <a:path w="1026795" h="2868295">
                  <a:moveTo>
                    <a:pt x="1026210" y="0"/>
                  </a:moveTo>
                  <a:lnTo>
                    <a:pt x="0" y="0"/>
                  </a:lnTo>
                  <a:lnTo>
                    <a:pt x="0" y="2867901"/>
                  </a:lnTo>
                  <a:lnTo>
                    <a:pt x="1026210" y="2867901"/>
                  </a:lnTo>
                  <a:lnTo>
                    <a:pt x="1026210" y="0"/>
                  </a:lnTo>
                  <a:close/>
                </a:path>
              </a:pathLst>
            </a:custGeom>
            <a:solidFill>
              <a:srgbClr val="00A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53556" y="2675686"/>
              <a:ext cx="1026794" cy="2592705"/>
            </a:xfrm>
            <a:custGeom>
              <a:avLst/>
              <a:gdLst/>
              <a:ahLst/>
              <a:cxnLst/>
              <a:rect l="l" t="t" r="r" b="b"/>
              <a:pathLst>
                <a:path w="1026795" h="2592704">
                  <a:moveTo>
                    <a:pt x="1026210" y="0"/>
                  </a:moveTo>
                  <a:lnTo>
                    <a:pt x="0" y="0"/>
                  </a:lnTo>
                  <a:lnTo>
                    <a:pt x="0" y="2592133"/>
                  </a:lnTo>
                  <a:lnTo>
                    <a:pt x="1026210" y="2592133"/>
                  </a:lnTo>
                  <a:lnTo>
                    <a:pt x="102621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27819" y="1903476"/>
              <a:ext cx="1026160" cy="3364865"/>
            </a:xfrm>
            <a:custGeom>
              <a:avLst/>
              <a:gdLst/>
              <a:ahLst/>
              <a:cxnLst/>
              <a:rect l="l" t="t" r="r" b="b"/>
              <a:pathLst>
                <a:path w="1026159" h="3364865">
                  <a:moveTo>
                    <a:pt x="1025651" y="0"/>
                  </a:moveTo>
                  <a:lnTo>
                    <a:pt x="0" y="0"/>
                  </a:lnTo>
                  <a:lnTo>
                    <a:pt x="0" y="3364344"/>
                  </a:lnTo>
                  <a:lnTo>
                    <a:pt x="1025651" y="3364344"/>
                  </a:lnTo>
                  <a:lnTo>
                    <a:pt x="1025651" y="0"/>
                  </a:lnTo>
                  <a:close/>
                </a:path>
              </a:pathLst>
            </a:custGeom>
            <a:solidFill>
              <a:srgbClr val="00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6247" y="5267819"/>
              <a:ext cx="9820910" cy="0"/>
            </a:xfrm>
            <a:custGeom>
              <a:avLst/>
              <a:gdLst/>
              <a:ahLst/>
              <a:cxnLst/>
              <a:rect l="l" t="t" r="r" b="b"/>
              <a:pathLst>
                <a:path w="9820910">
                  <a:moveTo>
                    <a:pt x="0" y="0"/>
                  </a:moveTo>
                  <a:lnTo>
                    <a:pt x="98208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27282" y="214617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52%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3706152" y="2421869"/>
            <a:ext cx="5521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47%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74386" y="164981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61%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0086" y="5177284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6535" y="4625787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6535" y="407428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6535" y="3522791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16535" y="2971294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6535" y="2419796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50%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16535" y="1868299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60%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6535" y="1316802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70%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01671" y="5331616"/>
            <a:ext cx="11823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업계 수요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51270" y="5331616"/>
            <a:ext cx="10312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고객 수요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65691" y="5331616"/>
            <a:ext cx="11499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 smtClean="0">
                <a:solidFill>
                  <a:srgbClr val="585858"/>
                </a:solidFill>
                <a:latin typeface="Arial"/>
                <a:cs typeface="Arial"/>
              </a:rPr>
              <a:t>내부 수요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2686</Words>
  <Application>Microsoft Office PowerPoint</Application>
  <PresentationFormat>와이드스크린</PresentationFormat>
  <Paragraphs>735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맑은 고딕</vt:lpstr>
      <vt:lpstr>Arial</vt:lpstr>
      <vt:lpstr>Calibri</vt:lpstr>
      <vt:lpstr>Symbol</vt:lpstr>
      <vt:lpstr>Times New Roman</vt:lpstr>
      <vt:lpstr>Office Theme</vt:lpstr>
      <vt:lpstr>2025년 국제FPSB 글로벌 설문조사 결과</vt:lpstr>
      <vt:lpstr>국제FPSB 소개</vt:lpstr>
      <vt:lpstr>PowerPoint 프레젠테이션</vt:lpstr>
      <vt:lpstr>설문조사 주요 결과</vt:lpstr>
      <vt:lpstr>재무설계업계의 AI 도입 및 활용 현황</vt:lpstr>
      <vt:lpstr>전 세계 재무설계사 3명 중 2명, 자신이 속한 회사가 이미 AI를 활용하고 있거나 향후 12개월 내 도입할 계획이라고 응답(64%)</vt:lpstr>
      <vt:lpstr>소규모 또는 초대형 회사에 근무하는 재무설계사의 AI 활용률이 가장 높음</vt:lpstr>
      <vt:lpstr>재무설계업계는 외부 공급업체의 AI 솔루션을 가장 많이 활용</vt:lpstr>
      <vt:lpstr>AI 도입의 주요 동인은 내부 수요</vt:lpstr>
      <vt:lpstr>설문조사 결과, 다양한 AI 모델이 사용되고 있음</vt:lpstr>
      <vt:lpstr>PowerPoint 프레젠테이션</vt:lpstr>
      <vt:lpstr>PowerPoint 프레젠테이션</vt:lpstr>
      <vt:lpstr>재무설계사의 45%,  자신이 속한 회사에 AI 활용에 관한 정책이나 지침이 있다고 응답 45%</vt:lpstr>
      <vt:lpstr>재무설계업계에서 AI가 미치는 영향과 향후 전망</vt:lpstr>
      <vt:lpstr>재무설계사의 50%는 AI의 잠재적 영향에 대해 긍정적인 반면,  부정적인 인식은 8%에 그침 </vt:lpstr>
      <vt:lpstr>재무설계사 4명 중 3명 이상,  AI가 고객 서비스 개선에 도움이 될 것이라고 응답</vt:lpstr>
      <vt:lpstr>재무설계사 60%,  AI가 재무설계 서비스 품질을 향상시킬 것으로 전망</vt:lpstr>
      <vt:lpstr>대다수 재무설계사,  AI가 재무설계 서비스 비용을 낮추고 접근성을 높일 것으로 기대</vt:lpstr>
      <vt:lpstr>PowerPoint 프레젠테이션</vt:lpstr>
      <vt:lpstr>PowerPoint 프레젠테이션</vt:lpstr>
      <vt:lpstr>재무설계사는 AI가 재무설계업무수행과정의 일부 단계에 더 큰 도움이 될 것으로 생각  </vt:lpstr>
      <vt:lpstr>전반적으로 재무설계사는 AI가 업무 효율성을 향상시켰다고 응답</vt:lpstr>
      <vt:lpstr>PowerPoint 프레젠테이션</vt:lpstr>
      <vt:lpstr>재무설계사는 대중과 재무설계업계 모두 AI 관련 교육과 훈련을 통해 가장 큰 혜택을 얻을 것으로 평가</vt:lpstr>
      <vt:lpstr>AI에 보다 효과적으로 적응하기 위해,  재무설계사는 데이터 분석 및 해석 기술에 대한 전문 교육을 최우선 과제로 지목 </vt:lpstr>
      <vt:lpstr>응답자 인구통계 자료</vt:lpstr>
      <vt:lpstr>귀하는 CFP 자격인증자입니까?</vt:lpstr>
      <vt:lpstr>귀하가 소속된 회사의 규모는 어느 정도입니까?</vt:lpstr>
      <vt:lpstr>귀하가 직접 관리하는 고객은 몇 명입니까?</vt:lpstr>
      <vt:lpstr>fpsb.org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2025년 국제FPSB 글로벌 설문조사 결과</dc:title>
  <dc:creator>Sara White</dc:creator>
  <cp:lastModifiedBy>USER</cp:lastModifiedBy>
  <cp:revision>64</cp:revision>
  <dcterms:created xsi:type="dcterms:W3CDTF">2025-05-02T01:22:48Z</dcterms:created>
  <dcterms:modified xsi:type="dcterms:W3CDTF">2025-05-12T05:36:35Z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0x0101009CDCA3BC8077DC42969FD314882EE6C2</vt:lpwstr>
  </property>
  <property fmtid="{D5CDD505-2E9C-101B-9397-08002B2CF9AE}" pid="3" name="Created">
    <vt:filetime>2025-04-23T00:00:00Z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2025-05-02T00:00:00Z</vt:filetime>
  </property>
  <property fmtid="{D5CDD505-2E9C-101B-9397-08002B2CF9AE}" pid="6" name="Producer">
    <vt:lpwstr>Adobe PDF Library 25.1.211</vt:lpwstr>
  </property>
</Properties>
</file>